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20" r:id="rId2"/>
    <p:sldId id="368" r:id="rId3"/>
    <p:sldId id="369" r:id="rId4"/>
    <p:sldId id="271" r:id="rId5"/>
    <p:sldId id="370" r:id="rId6"/>
    <p:sldId id="384" r:id="rId7"/>
    <p:sldId id="383" r:id="rId8"/>
    <p:sldId id="382" r:id="rId9"/>
    <p:sldId id="305" r:id="rId10"/>
    <p:sldId id="372" r:id="rId11"/>
    <p:sldId id="373" r:id="rId12"/>
    <p:sldId id="376" r:id="rId13"/>
    <p:sldId id="374" r:id="rId14"/>
    <p:sldId id="375" r:id="rId15"/>
    <p:sldId id="385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Shelton" initials="MS" lastIdx="94" clrIdx="0"/>
  <p:cmAuthor id="1" name="Christa Danisewicz" initials="CD" lastIdx="121" clrIdx="1"/>
  <p:cmAuthor id="2" name="Jacqueline Coffin" initials="JC" lastIdx="38" clrIdx="2"/>
  <p:cmAuthor id="3" name="Courtney Meyer" initials="CM" lastIdx="3" clrIdx="3"/>
  <p:cmAuthor id="4" name="Courtney Rose" initials="CR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46"/>
    <a:srgbClr val="C0C0C0"/>
    <a:srgbClr val="3F5A67"/>
    <a:srgbClr val="FFAA55"/>
    <a:srgbClr val="007CBA"/>
    <a:srgbClr val="FFDD00"/>
    <a:srgbClr val="9E1A20"/>
    <a:srgbClr val="BF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8" autoAdjust="0"/>
    <p:restoredTop sz="71347" autoAdjust="0"/>
  </p:normalViewPr>
  <p:slideViewPr>
    <p:cSldViewPr snapToGrid="0" snapToObjects="1">
      <p:cViewPr varScale="1">
        <p:scale>
          <a:sx n="60" d="100"/>
          <a:sy n="60" d="100"/>
        </p:scale>
        <p:origin x="132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246A-C462-4E32-9125-661045088D26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EF348-5405-4ACA-AD54-1AE1C5E7C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EF348-5405-4ACA-AD54-1AE1C5E7C1C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en-US" dirty="0" smtClean="0">
              <a:ea typeface="Geneva" pitchFamily="-10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EF348-5405-4ACA-AD54-1AE1C5E7C1C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Geneva" pitchFamily="-10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37919025" indent="-37461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398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5970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14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686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58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30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8263FB-7DC0-4376-B02C-E7F1A60E3615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EF348-5405-4ACA-AD54-1AE1C5E7C1C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Geneva" pitchFamily="-101" charset="-128"/>
            </a:endParaRPr>
          </a:p>
          <a:p>
            <a:endParaRPr lang="en-US" altLang="en-US" dirty="0" smtClean="0">
              <a:ea typeface="Geneva" pitchFamily="-10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37919025" indent="-37461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398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5970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14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686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58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30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8263FB-7DC0-4376-B02C-E7F1A60E3615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EF348-5405-4ACA-AD54-1AE1C5E7C1C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Geneva" pitchFamily="-106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709E5B-C155-4595-8DBD-834FB7EB16DB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Geneva" pitchFamily="-10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37919025" indent="-37461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398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5970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14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686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58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30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8263FB-7DC0-4376-B02C-E7F1A60E3615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>
              <a:ea typeface="Geneva" pitchFamily="-10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37916928" indent="-37459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39762" indent="-2254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596936" indent="-2254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4111" indent="-2254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1286" indent="-225412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68461" indent="-225412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5636" indent="-225412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2810" indent="-225412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8263FB-7DC0-4376-B02C-E7F1A60E3615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63746"/>
              </a:solidFill>
              <a:latin typeface="Futura Std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EF348-5405-4ACA-AD54-1AE1C5E7C1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 pitchFamily="-106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4461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71635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8810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5985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709E5B-C155-4595-8DBD-834FB7EB16DB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Geneva" pitchFamily="-106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3A9707-CBAF-4585-AAE0-27F4A3C96859}" type="slidenum">
              <a:rPr lang="en-US" altLang="en-US" smtClean="0">
                <a:solidFill>
                  <a:srgbClr val="000000"/>
                </a:solidFill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 pitchFamily="-106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4461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71635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8810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5985" indent="-228587" defTabSz="457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709E5B-C155-4595-8DBD-834FB7EB16DB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Geneva" pitchFamily="-106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3A9707-CBAF-4585-AAE0-27F4A3C96859}" type="slidenum">
              <a:rPr lang="en-US" altLang="en-US" smtClean="0">
                <a:solidFill>
                  <a:srgbClr val="000000"/>
                </a:solidFill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Geneva" pitchFamily="-106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1pPr>
            <a:lvl2pPr marL="37919025" indent="-37461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2pPr>
            <a:lvl3pPr marL="11398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3pPr>
            <a:lvl4pPr marL="15970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5pPr>
            <a:lvl6pPr marL="25114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6pPr>
            <a:lvl7pPr marL="29686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7pPr>
            <a:lvl8pPr marL="34258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8pPr>
            <a:lvl9pPr marL="38830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-106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80050C-B466-47FD-A4F9-C69183197251}" type="slidenum">
              <a:rPr lang="en-US" altLang="en-US" smtClean="0">
                <a:latin typeface="Lucida Grande" pitchFamily="-10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Lucida Grande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C21B-9CA0-4B00-933C-9E1668579C3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FF71-A899-4670-98DF-C29B28F9C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662807" flipH="1">
            <a:off x="-1893843" y="-3340145"/>
            <a:ext cx="14123038" cy="11026524"/>
          </a:xfrm>
          <a:prstGeom prst="rect">
            <a:avLst/>
          </a:prstGeom>
          <a:blipFill dpi="0" rotWithShape="1">
            <a:blip r:embed="rId3" cstate="print">
              <a:alphaModFix amt="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9864241" flipH="1">
            <a:off x="-5148424" y="-7597191"/>
            <a:ext cx="14123038" cy="11026524"/>
          </a:xfrm>
          <a:prstGeom prst="rect">
            <a:avLst/>
          </a:prstGeom>
          <a:blipFill dpi="0" rotWithShape="1">
            <a:blip r:embed="rId3" cstate="print">
              <a:alphaModFix amt="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Owner\Desktop\On Call\On Call_Title image-0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379462">
            <a:off x="2190673" y="-593561"/>
            <a:ext cx="9902277" cy="44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164" y="3250448"/>
            <a:ext cx="8124836" cy="107009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spc="60" dirty="0" smtClean="0">
                <a:solidFill>
                  <a:srgbClr val="FFA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pitchFamily="34" charset="0"/>
              </a:rPr>
              <a:t>ON </a:t>
            </a:r>
            <a:r>
              <a:rPr lang="en-US" sz="2700" b="1" spc="60" dirty="0">
                <a:solidFill>
                  <a:srgbClr val="FFA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pitchFamily="34" charset="0"/>
              </a:rPr>
              <a:t>CALL INTERNATIONAL</a:t>
            </a:r>
            <a:r>
              <a:rPr lang="en-US" sz="2400" b="1" i="1" spc="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pitchFamily="34" charset="0"/>
              </a:rPr>
              <a:t/>
            </a:r>
            <a:br>
              <a:rPr lang="en-US" sz="2400" b="1" i="1" spc="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pitchFamily="34" charset="0"/>
              </a:rPr>
            </a:br>
            <a:r>
              <a:rPr lang="en-US" sz="2700" b="1" spc="60" dirty="0" smtClean="0">
                <a:solidFill>
                  <a:schemeClr val="bg1"/>
                </a:solidFill>
                <a:latin typeface="Futura Std Medium" pitchFamily="34" charset="0"/>
              </a:rPr>
              <a:t>GLOBAL ASSISTANCE &amp; INSURANCE PROGRAM </a:t>
            </a:r>
            <a:br>
              <a:rPr lang="en-US" sz="2700" b="1" spc="60" dirty="0" smtClean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2700" b="1" spc="60" dirty="0" smtClean="0">
                <a:solidFill>
                  <a:schemeClr val="bg1"/>
                </a:solidFill>
                <a:latin typeface="Futura Std Medium" pitchFamily="34" charset="0"/>
              </a:rPr>
              <a:t/>
            </a:r>
            <a:br>
              <a:rPr lang="en-US" sz="2700" b="1" spc="60" dirty="0" smtClean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2700" b="1" spc="60" dirty="0" smtClean="0">
                <a:solidFill>
                  <a:schemeClr val="bg1"/>
                </a:solidFill>
                <a:latin typeface="Futura Std Medium" pitchFamily="34" charset="0"/>
              </a:rPr>
              <a:t>Administrators Training </a:t>
            </a:r>
            <a:endParaRPr lang="en-US" sz="2700" b="1" spc="6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pic>
        <p:nvPicPr>
          <p:cNvPr id="8" name="Picture 1" descr="C:\Users\Courtney Meyer\Desktop\On Call International\Logo\Logo_white-0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44337" y="4191243"/>
            <a:ext cx="1276330" cy="82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9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8236" y="223991"/>
            <a:ext cx="4617267" cy="72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Futura Std Medium"/>
                <a:ea typeface="Geneva" pitchFamily="-101" charset="-128"/>
                <a:cs typeface="Geneva" pitchFamily="-101" charset="-128"/>
              </a:rPr>
              <a:t>MEDICAL ASSISTANCE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AA55"/>
                </a:solidFill>
                <a:latin typeface="Futura Std Medium"/>
                <a:ea typeface="Geneva" pitchFamily="-101" charset="-128"/>
                <a:cs typeface="Geneva" pitchFamily="-101" charset="-128"/>
              </a:rPr>
              <a:t>WE ASSIST WHEN... </a:t>
            </a:r>
            <a:endParaRPr lang="en-US" sz="2800" b="1" dirty="0">
              <a:solidFill>
                <a:srgbClr val="FFAA55"/>
              </a:solidFill>
              <a:latin typeface="Futura Std Medium"/>
              <a:ea typeface="Geneva" pitchFamily="-101" charset="-128"/>
              <a:cs typeface="Geneva" pitchFamily="-10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9478" y="704746"/>
            <a:ext cx="51167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  <a:latin typeface="Futura Std Medium"/>
                <a:ea typeface="Geneva" pitchFamily="-106" charset="-128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Futura Std Medium"/>
                <a:ea typeface="Geneva" pitchFamily="-106" charset="-128"/>
              </a:rPr>
            </a:br>
            <a:endParaRPr lang="en-US" sz="1600" b="1" dirty="0">
              <a:solidFill>
                <a:schemeClr val="bg1"/>
              </a:solidFill>
              <a:latin typeface="Futura Std Medium"/>
              <a:ea typeface="Geneva" pitchFamily="-106" charset="-128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Futura Std Medium"/>
              </a:rPr>
              <a:t>Any level of medical care is needed  </a:t>
            </a:r>
            <a:endParaRPr lang="en-US" dirty="0">
              <a:solidFill>
                <a:schemeClr val="bg1"/>
              </a:solidFill>
              <a:latin typeface="Futura Std Medium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bg1"/>
              </a:solidFill>
              <a:latin typeface="Futura Std Medium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Futura Std Medium"/>
              </a:rPr>
              <a:t>Level </a:t>
            </a:r>
            <a:r>
              <a:rPr lang="en-US" dirty="0">
                <a:solidFill>
                  <a:schemeClr val="bg1"/>
                </a:solidFill>
                <a:latin typeface="Futura Std Medium"/>
              </a:rPr>
              <a:t>or urgency of care </a:t>
            </a:r>
            <a:r>
              <a:rPr lang="en-US" dirty="0" smtClean="0">
                <a:solidFill>
                  <a:schemeClr val="bg1"/>
                </a:solidFill>
                <a:latin typeface="Futura Std Medium"/>
              </a:rPr>
              <a:t>needed is unclear</a:t>
            </a:r>
            <a:r>
              <a:rPr lang="en-US" dirty="0">
                <a:solidFill>
                  <a:schemeClr val="bg1"/>
                </a:solidFill>
                <a:latin typeface="Futura Std Medium"/>
              </a:rPr>
              <a:t/>
            </a:r>
            <a:br>
              <a:rPr lang="en-US" dirty="0">
                <a:solidFill>
                  <a:schemeClr val="bg1"/>
                </a:solidFill>
                <a:latin typeface="Futura Std Medium"/>
              </a:rPr>
            </a:br>
            <a:endParaRPr lang="en-US" dirty="0" smtClean="0">
              <a:solidFill>
                <a:schemeClr val="bg1"/>
              </a:solidFill>
              <a:latin typeface="Futura Std Medium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chemeClr val="bg1"/>
                </a:solidFill>
                <a:latin typeface="Futura Std Medium"/>
              </a:rPr>
              <a:t>A traveler needs assistance  </a:t>
            </a:r>
            <a:r>
              <a:rPr lang="en-US" altLang="en-US" dirty="0">
                <a:solidFill>
                  <a:schemeClr val="bg1"/>
                </a:solidFill>
                <a:latin typeface="Futura Std Medium"/>
              </a:rPr>
              <a:t>finding a hospital, doctor,  pharmacy, dentist or eye </a:t>
            </a:r>
            <a:r>
              <a:rPr lang="en-US" altLang="en-US" dirty="0" smtClean="0">
                <a:solidFill>
                  <a:schemeClr val="bg1"/>
                </a:solidFill>
                <a:latin typeface="Futura Std Medium"/>
              </a:rPr>
              <a:t>doctor</a:t>
            </a:r>
            <a:r>
              <a:rPr lang="en-US" dirty="0" smtClean="0">
                <a:solidFill>
                  <a:schemeClr val="bg1"/>
                </a:solidFill>
                <a:latin typeface="Futura Std Medium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utura Std Medium"/>
              </a:rPr>
            </a:br>
            <a:endParaRPr lang="en-US" dirty="0" smtClean="0">
              <a:solidFill>
                <a:schemeClr val="bg1"/>
              </a:solidFill>
              <a:latin typeface="Futura Std Medium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Futura Std Medium"/>
              </a:rPr>
              <a:t>There is a hospitalization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  <a:latin typeface="Futura Std Medium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Futura Std Medium"/>
              </a:rPr>
              <a:t>A prescription is lost or stolen </a:t>
            </a:r>
            <a:br>
              <a:rPr lang="en-US" dirty="0" smtClean="0">
                <a:solidFill>
                  <a:schemeClr val="bg1"/>
                </a:solidFill>
                <a:latin typeface="Futura Std Medium"/>
              </a:rPr>
            </a:br>
            <a:endParaRPr lang="en-US" dirty="0" smtClean="0">
              <a:solidFill>
                <a:schemeClr val="bg1"/>
              </a:solidFill>
              <a:latin typeface="Futura Std Medium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1333" r="-7876" b="-1333"/>
          <a:stretch/>
        </p:blipFill>
        <p:spPr bwMode="auto">
          <a:xfrm>
            <a:off x="-3021" y="0"/>
            <a:ext cx="3634259" cy="5143500"/>
          </a:xfrm>
          <a:prstGeom prst="rect">
            <a:avLst/>
          </a:prstGeom>
          <a:noFill/>
        </p:spPr>
      </p:pic>
      <p:pic>
        <p:nvPicPr>
          <p:cNvPr id="9" name="Picture 1" descr="C:\Users\Courtney Meyer\Desktop\On Call International\Logo\Logo_white-0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67669" y="4323948"/>
            <a:ext cx="1276330" cy="82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6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43808" y="4171950"/>
            <a:ext cx="1474693" cy="895350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3203" y="157122"/>
            <a:ext cx="6534156" cy="623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60" dirty="0" smtClean="0">
                <a:solidFill>
                  <a:schemeClr val="bg1"/>
                </a:solidFill>
                <a:latin typeface="Futura Std Medium" pitchFamily="34" charset="0"/>
                <a:ea typeface="+mj-ea"/>
                <a:cs typeface="+mj-cs"/>
              </a:rPr>
              <a:t>MEDICAL CASE</a:t>
            </a:r>
            <a:r>
              <a:rPr lang="en-US" sz="2800" b="1" spc="60" dirty="0" smtClean="0">
                <a:solidFill>
                  <a:srgbClr val="3F5A67"/>
                </a:solidFill>
                <a:latin typeface="Futura Std Medium" pitchFamily="34" charset="0"/>
                <a:ea typeface="+mj-ea"/>
                <a:cs typeface="+mj-cs"/>
              </a:rPr>
              <a:t> </a:t>
            </a:r>
            <a:r>
              <a:rPr lang="en-US" sz="2800" b="1" spc="60" dirty="0" smtClean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  <a:t>MANAGEMENT </a:t>
            </a:r>
            <a:endParaRPr kumimoji="0" lang="en-US" sz="2800" b="1" i="0" u="none" strike="noStrike" kern="1200" cap="none" spc="60" normalizeH="0" baseline="0" noProof="0" dirty="0" smtClean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379" y="781051"/>
            <a:ext cx="64381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Futura Std Medium"/>
              </a:rPr>
              <a:t>On Call will request </a:t>
            </a:r>
            <a:r>
              <a:rPr lang="en-US" sz="2000" dirty="0" smtClean="0">
                <a:solidFill>
                  <a:srgbClr val="FFAA55"/>
                </a:solidFill>
                <a:latin typeface="Futura Std Medium"/>
              </a:rPr>
              <a:t>consent</a:t>
            </a:r>
            <a:r>
              <a:rPr lang="en-US" sz="2000" dirty="0" smtClean="0">
                <a:solidFill>
                  <a:srgbClr val="3F5A67"/>
                </a:solidFill>
                <a:latin typeface="Futura Std Medium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Futura Std Medium"/>
              </a:rPr>
              <a:t>to release medical information from the patient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Futura Std Medium"/>
              </a:rPr>
              <a:t>Travelers should be prepared to self-pay and submit a claim to their </a:t>
            </a:r>
            <a:r>
              <a:rPr lang="en-US" sz="2000" dirty="0">
                <a:solidFill>
                  <a:schemeClr val="bg1"/>
                </a:solidFill>
                <a:latin typeface="Futura Std Medium"/>
              </a:rPr>
              <a:t>medical insurer. On Call will facilitate payment of </a:t>
            </a:r>
            <a:r>
              <a:rPr lang="en-US" sz="2000" dirty="0">
                <a:solidFill>
                  <a:srgbClr val="FFAA55"/>
                </a:solidFill>
                <a:latin typeface="Futura Std Medium"/>
              </a:rPr>
              <a:t>medical expenses </a:t>
            </a:r>
            <a:r>
              <a:rPr lang="en-US" sz="2000" dirty="0">
                <a:solidFill>
                  <a:schemeClr val="bg1"/>
                </a:solidFill>
                <a:latin typeface="Futura Std Medium"/>
              </a:rPr>
              <a:t>only if authorized by </a:t>
            </a:r>
            <a:r>
              <a:rPr lang="en-US" sz="2000" dirty="0" smtClean="0">
                <a:solidFill>
                  <a:schemeClr val="bg1"/>
                </a:solidFill>
                <a:latin typeface="Futura Std Medium"/>
              </a:rPr>
              <a:t>an Authorized Operations Contact.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Futura Std Medium"/>
              </a:rPr>
              <a:t>When deemed medically necessary, On Call will arrange for </a:t>
            </a:r>
            <a:r>
              <a:rPr lang="en-US" sz="2000" dirty="0" smtClean="0">
                <a:solidFill>
                  <a:srgbClr val="FFAA55"/>
                </a:solidFill>
                <a:latin typeface="Futura Std Medium"/>
              </a:rPr>
              <a:t>evacuation</a:t>
            </a:r>
            <a:r>
              <a:rPr lang="en-US" sz="2000" dirty="0" smtClean="0">
                <a:solidFill>
                  <a:srgbClr val="3F5A67"/>
                </a:solidFill>
                <a:latin typeface="Futura Std Medium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Futura Std Medium"/>
              </a:rPr>
              <a:t>to the closest appropriate facility or repatriation to home country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Futura Std Medium"/>
              </a:rPr>
              <a:t>Authorized Operations Contact’s at </a:t>
            </a:r>
            <a:r>
              <a:rPr lang="en-US" sz="2000" dirty="0">
                <a:solidFill>
                  <a:schemeClr val="bg1"/>
                </a:solidFill>
                <a:latin typeface="Futura Std Medium"/>
              </a:rPr>
              <a:t>the school will be </a:t>
            </a:r>
            <a:r>
              <a:rPr lang="en-US" sz="2000" dirty="0">
                <a:solidFill>
                  <a:srgbClr val="FFAA55"/>
                </a:solidFill>
                <a:latin typeface="Futura Std Medium"/>
              </a:rPr>
              <a:t>notified and updated </a:t>
            </a:r>
            <a:r>
              <a:rPr lang="en-US" sz="2000" dirty="0">
                <a:solidFill>
                  <a:schemeClr val="bg1"/>
                </a:solidFill>
                <a:latin typeface="Futura Std Medium"/>
              </a:rPr>
              <a:t>throughout the case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  <a:latin typeface="Futura Std Medium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64560" y="4320540"/>
            <a:ext cx="1280160" cy="822960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C:\Users\Courtney Meyer\Desktop\On Call International\PPT Images\Icons_p12-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486" y="0"/>
            <a:ext cx="1869447" cy="2275574"/>
          </a:xfrm>
          <a:prstGeom prst="rect">
            <a:avLst/>
          </a:prstGeom>
          <a:noFill/>
        </p:spPr>
      </p:pic>
      <p:pic>
        <p:nvPicPr>
          <p:cNvPr id="28" name="Picture 2" descr="C:\Users\Courtney Meyer\Desktop\On Call International\PPT Images\Icons_p8-0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83366" y="1873717"/>
            <a:ext cx="1861354" cy="2186264"/>
          </a:xfrm>
          <a:prstGeom prst="rect">
            <a:avLst/>
          </a:prstGeom>
          <a:noFill/>
        </p:spPr>
      </p:pic>
      <p:pic>
        <p:nvPicPr>
          <p:cNvPr id="29" name="Picture 2" descr="C:\Users\Courtney Meyer\Desktop\On Call International\PPT Images\Icons_p7-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2441" y="1317585"/>
            <a:ext cx="2362199" cy="221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266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43800" y="4171950"/>
            <a:ext cx="1474694" cy="895350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" descr="C:\Users\Courtney Meyer\Desktop\On Call International\PPT Images\Icons_p13-0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70508" y="-77858"/>
            <a:ext cx="1071288" cy="1258287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08678" y="2801282"/>
            <a:ext cx="338280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000" i="0" u="none" strike="noStrike" kern="1200" cap="none" spc="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67826" y="1380372"/>
            <a:ext cx="3657600" cy="2791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spc="60" dirty="0" smtClean="0">
                <a:solidFill>
                  <a:srgbClr val="FFAA55"/>
                </a:solidFill>
                <a:latin typeface="Futura Std Medium" pitchFamily="34" charset="0"/>
              </a:rPr>
              <a:t>TRANSLATION</a:t>
            </a:r>
            <a:endParaRPr lang="en-US" sz="2000" spc="60" dirty="0" smtClean="0">
              <a:solidFill>
                <a:schemeClr val="bg1"/>
              </a:solidFill>
              <a:latin typeface="Futura Std Medium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spc="60" dirty="0" smtClean="0">
                <a:solidFill>
                  <a:schemeClr val="bg1"/>
                </a:solidFill>
                <a:latin typeface="Futura Std Medium" pitchFamily="34" charset="0"/>
              </a:rPr>
              <a:t>AND INTERPRETERS</a:t>
            </a:r>
          </a:p>
          <a:p>
            <a:pPr>
              <a:spcBef>
                <a:spcPct val="0"/>
              </a:spcBef>
            </a:pPr>
            <a:endParaRPr lang="en-US" spc="60" dirty="0" smtClean="0">
              <a:solidFill>
                <a:schemeClr val="bg1"/>
              </a:solidFill>
              <a:latin typeface="Futura Std Medium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2000" spc="60" dirty="0">
                <a:solidFill>
                  <a:srgbClr val="FFAA55"/>
                </a:solidFill>
                <a:latin typeface="Futura Std Medium" pitchFamily="34" charset="0"/>
              </a:rPr>
              <a:t>LEGAL CONSULTATION</a:t>
            </a:r>
          </a:p>
          <a:p>
            <a:pPr lvl="0">
              <a:spcBef>
                <a:spcPct val="0"/>
              </a:spcBef>
            </a:pPr>
            <a:r>
              <a:rPr lang="en-US" sz="2000" spc="60" dirty="0">
                <a:solidFill>
                  <a:schemeClr val="bg1"/>
                </a:solidFill>
                <a:latin typeface="Futura Std Medium" pitchFamily="34" charset="0"/>
              </a:rPr>
              <a:t>AND REFERRALS</a:t>
            </a:r>
          </a:p>
          <a:p>
            <a:pPr lvl="0">
              <a:spcBef>
                <a:spcPct val="0"/>
              </a:spcBef>
            </a:pPr>
            <a:endParaRPr lang="en-US" sz="2000" spc="60" dirty="0">
              <a:solidFill>
                <a:schemeClr val="bg1"/>
              </a:solidFill>
              <a:latin typeface="Futura Std Medium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2000" spc="60" dirty="0">
                <a:solidFill>
                  <a:srgbClr val="FFAA55"/>
                </a:solidFill>
                <a:latin typeface="Futura Std Medium" pitchFamily="34" charset="0"/>
              </a:rPr>
              <a:t>EMERGENCY TRAVEL </a:t>
            </a:r>
            <a:r>
              <a:rPr lang="en-US" sz="2000" spc="60" dirty="0">
                <a:solidFill>
                  <a:schemeClr val="bg1"/>
                </a:solidFill>
                <a:latin typeface="Futura Std Medium" pitchFamily="34" charset="0"/>
              </a:rPr>
              <a:t>FUNDS ASSISTANCE</a:t>
            </a:r>
          </a:p>
          <a:p>
            <a:pPr>
              <a:spcBef>
                <a:spcPct val="0"/>
              </a:spcBef>
            </a:pPr>
            <a:endParaRPr lang="en-US" sz="2000" spc="6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pic>
        <p:nvPicPr>
          <p:cNvPr id="13" name="Picture 1" descr="C:\Users\Courtney Meyer\Desktop\On Call International\PPT Images\Icons_p15-0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43798" y="-93691"/>
            <a:ext cx="1084766" cy="1274119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37042" y="3139862"/>
            <a:ext cx="5499835" cy="113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000" i="0" u="none" strike="noStrike" kern="1200" cap="none" spc="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pic>
        <p:nvPicPr>
          <p:cNvPr id="15" name="Picture 1" descr="C:\Users\Courtney Meyer\Desktop\On Call International\PPT Images\Icons_p8-0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47399" y="-92611"/>
            <a:ext cx="1096405" cy="1287789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88891" y="188561"/>
            <a:ext cx="4617267" cy="72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AA55"/>
                </a:solidFill>
                <a:latin typeface="Futura Std Medium"/>
                <a:ea typeface="Geneva" pitchFamily="-101" charset="-128"/>
                <a:cs typeface="Geneva" pitchFamily="-101" charset="-128"/>
              </a:rPr>
              <a:t>TRAVEL ASSISTANCE</a:t>
            </a:r>
            <a:endParaRPr lang="en-US" sz="2800" b="1" dirty="0">
              <a:solidFill>
                <a:srgbClr val="FFAA55"/>
              </a:solidFill>
              <a:latin typeface="Futura Std Medium"/>
              <a:ea typeface="Geneva" pitchFamily="-101" charset="-128"/>
              <a:cs typeface="Geneva" pitchFamily="-101" charset="-12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7040" y="1478968"/>
            <a:ext cx="4262285" cy="2718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spc="60" dirty="0">
                <a:solidFill>
                  <a:srgbClr val="FFAA55"/>
                </a:solidFill>
                <a:latin typeface="Futura Std Medium" pitchFamily="34" charset="0"/>
              </a:rPr>
              <a:t>FLIGHT AND HOTEL</a:t>
            </a:r>
          </a:p>
          <a:p>
            <a:pPr lvl="0">
              <a:spcBef>
                <a:spcPct val="0"/>
              </a:spcBef>
            </a:pPr>
            <a:r>
              <a:rPr lang="en-US" sz="2000" spc="60" dirty="0">
                <a:solidFill>
                  <a:schemeClr val="bg1"/>
                </a:solidFill>
                <a:latin typeface="Futura Std Medium" pitchFamily="34" charset="0"/>
              </a:rPr>
              <a:t>REBOOKING ASSISTANCE</a:t>
            </a:r>
          </a:p>
          <a:p>
            <a:pPr lvl="0">
              <a:spcBef>
                <a:spcPct val="0"/>
              </a:spcBef>
            </a:pPr>
            <a:endParaRPr lang="en-US" sz="2000" spc="60" dirty="0" smtClean="0">
              <a:solidFill>
                <a:srgbClr val="FFAA55"/>
              </a:solidFill>
              <a:latin typeface="Futura Std Medium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2000" spc="60" dirty="0" smtClean="0">
                <a:solidFill>
                  <a:srgbClr val="FFAA55"/>
                </a:solidFill>
                <a:latin typeface="Futura Std Medium" pitchFamily="34" charset="0"/>
              </a:rPr>
              <a:t>LOST AND MISSING</a:t>
            </a:r>
            <a:endParaRPr lang="en-US" sz="2000" spc="60" dirty="0" smtClean="0">
              <a:solidFill>
                <a:schemeClr val="bg1"/>
              </a:solidFill>
              <a:latin typeface="Futura Std Medium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spc="60" dirty="0" smtClean="0">
                <a:solidFill>
                  <a:schemeClr val="bg1"/>
                </a:solidFill>
                <a:latin typeface="Futura Std Medium" pitchFamily="34" charset="0"/>
              </a:rPr>
              <a:t>LUGGAGE ASSISTANCE</a:t>
            </a:r>
          </a:p>
          <a:p>
            <a:pPr lvl="0">
              <a:spcBef>
                <a:spcPct val="0"/>
              </a:spcBef>
            </a:pPr>
            <a:endParaRPr lang="en-US" sz="2000" spc="60" dirty="0" smtClean="0">
              <a:solidFill>
                <a:srgbClr val="FFAA55"/>
              </a:solidFill>
              <a:latin typeface="Futura Std Medium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2000" spc="60" dirty="0" smtClean="0">
                <a:solidFill>
                  <a:srgbClr val="FFAA55"/>
                </a:solidFill>
                <a:latin typeface="Futura Std Medium" pitchFamily="34" charset="0"/>
              </a:rPr>
              <a:t>EMBASSY </a:t>
            </a:r>
            <a:r>
              <a:rPr lang="en-US" sz="2000" spc="60" dirty="0">
                <a:solidFill>
                  <a:srgbClr val="FFAA55"/>
                </a:solidFill>
                <a:latin typeface="Futura Std Medium" pitchFamily="34" charset="0"/>
              </a:rPr>
              <a:t>AND CONSULATE </a:t>
            </a:r>
          </a:p>
          <a:p>
            <a:pPr lvl="0">
              <a:spcBef>
                <a:spcPct val="0"/>
              </a:spcBef>
            </a:pPr>
            <a:r>
              <a:rPr lang="en-US" sz="2000" spc="60" dirty="0">
                <a:solidFill>
                  <a:schemeClr val="bg1"/>
                </a:solidFill>
                <a:latin typeface="Futura Std Medium" pitchFamily="34" charset="0"/>
              </a:rPr>
              <a:t>REFERRALS</a:t>
            </a:r>
          </a:p>
          <a:p>
            <a:pPr>
              <a:spcBef>
                <a:spcPct val="0"/>
              </a:spcBef>
            </a:pPr>
            <a:endParaRPr lang="en-US" sz="2000" spc="60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pic>
        <p:nvPicPr>
          <p:cNvPr id="18" name="Picture 1" descr="C:\Users\Courtney Meyer\Desktop\On Call International\PPT Images\Icons_p12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2310" y="-30582"/>
            <a:ext cx="994878" cy="121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43808" y="4171950"/>
            <a:ext cx="1474693" cy="895350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64560" y="4320540"/>
            <a:ext cx="1280160" cy="822960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Courtney Meyer\Desktop\On Call International\PPT Images\Icons_p8-0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93231" y="1927816"/>
            <a:ext cx="1775834" cy="2085818"/>
          </a:xfrm>
          <a:prstGeom prst="rect">
            <a:avLst/>
          </a:prstGeom>
          <a:noFill/>
        </p:spPr>
      </p:pic>
      <p:pic>
        <p:nvPicPr>
          <p:cNvPr id="26" name="Picture 1" descr="C:\Users\Courtney Meyer\Desktop\On Call International\PPT Images\Icons_p12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2645" y="615615"/>
            <a:ext cx="1643062" cy="20000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4612" y="983084"/>
            <a:ext cx="6995519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Family </a:t>
            </a:r>
            <a:r>
              <a:rPr lang="en-US" sz="2200" dirty="0">
                <a:solidFill>
                  <a:srgbClr val="3F5A67"/>
                </a:solidFill>
                <a:latin typeface="Futura Std Medium"/>
              </a:rPr>
              <a:t>/ Friend </a:t>
            </a: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travel to </a:t>
            </a:r>
            <a:r>
              <a:rPr lang="en-US" sz="2200" dirty="0">
                <a:solidFill>
                  <a:srgbClr val="3F5A67"/>
                </a:solidFill>
                <a:latin typeface="Futura Std Medium"/>
              </a:rPr>
              <a:t>bedside when hospitalized for </a:t>
            </a: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24 hours or more </a:t>
            </a:r>
            <a:endParaRPr lang="en-US" sz="2200" dirty="0">
              <a:solidFill>
                <a:srgbClr val="3F5A67"/>
              </a:solidFill>
              <a:latin typeface="Futura Std Medium"/>
            </a:endParaRP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Return </a:t>
            </a:r>
            <a:r>
              <a:rPr lang="en-US" sz="2200" dirty="0">
                <a:solidFill>
                  <a:srgbClr val="3F5A67"/>
                </a:solidFill>
                <a:latin typeface="Futura Std Medium"/>
              </a:rPr>
              <a:t>home due to family member death or </a:t>
            </a: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illness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3F5A67"/>
                </a:solidFill>
                <a:latin typeface="Futura Std Medium"/>
              </a:rPr>
              <a:t>Bereavement Reunion, in the event of </a:t>
            </a: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death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Return home of dependent children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rgbClr val="3F5A67"/>
                </a:solidFill>
                <a:latin typeface="Futura Std Medium"/>
              </a:rPr>
              <a:t>Chaperone Replacement</a:t>
            </a:r>
          </a:p>
          <a:p>
            <a:pPr>
              <a:defRPr/>
            </a:pPr>
            <a:endParaRPr lang="en-US" sz="2200" dirty="0">
              <a:solidFill>
                <a:srgbClr val="3F5A67"/>
              </a:solidFill>
              <a:latin typeface="Futura Std Medium"/>
            </a:endParaRPr>
          </a:p>
          <a:p>
            <a:pPr algn="ctr">
              <a:defRPr/>
            </a:pPr>
            <a:r>
              <a:rPr lang="en-US" sz="2200" dirty="0" smtClean="0">
                <a:solidFill>
                  <a:srgbClr val="FFAA55"/>
                </a:solidFill>
                <a:latin typeface="Futura Std Medium"/>
              </a:rPr>
              <a:t>ON CALL MUST PAY AND MAKE ARRANGMENTS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FFAA55"/>
                </a:solidFill>
                <a:latin typeface="Futura Std Medium"/>
              </a:rPr>
              <a:t>THESE ARE NOT REIMBURSEABLE BENEFITS</a:t>
            </a:r>
            <a:endParaRPr lang="en-US" sz="2200" dirty="0">
              <a:solidFill>
                <a:srgbClr val="FFAA55"/>
              </a:solidFill>
              <a:latin typeface="Futura Std Medium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rgbClr val="3F5A67"/>
              </a:solidFill>
              <a:latin typeface="Futura Std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606" y="218854"/>
            <a:ext cx="7439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3F5A67"/>
                </a:solidFill>
                <a:latin typeface="Futura Std Medium"/>
              </a:rPr>
              <a:t>EMERGENCY </a:t>
            </a:r>
            <a:r>
              <a:rPr lang="en-US" sz="2800" b="1" dirty="0">
                <a:solidFill>
                  <a:srgbClr val="FFAA55"/>
                </a:solidFill>
                <a:latin typeface="Futura Std Medium"/>
              </a:rPr>
              <a:t>TRAVEL ARRANGEMENTS </a:t>
            </a:r>
          </a:p>
        </p:txBody>
      </p:sp>
    </p:spTree>
    <p:extLst>
      <p:ext uri="{BB962C8B-B14F-4D97-AF65-F5344CB8AC3E}">
        <p14:creationId xmlns:p14="http://schemas.microsoft.com/office/powerpoint/2010/main" val="80453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726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2000" dirty="0" smtClean="0">
              <a:solidFill>
                <a:srgbClr val="3F5A67"/>
              </a:solidFill>
              <a:latin typeface="Futura Std Medium"/>
            </a:endParaRPr>
          </a:p>
          <a:p>
            <a:endParaRPr lang="en-US" sz="2000" dirty="0">
              <a:solidFill>
                <a:srgbClr val="3F5A67"/>
              </a:solidFill>
              <a:latin typeface="Futura Std Medium"/>
            </a:endParaRPr>
          </a:p>
          <a:p>
            <a:r>
              <a:rPr lang="en-US" sz="2000" b="1" dirty="0" smtClean="0">
                <a:solidFill>
                  <a:srgbClr val="3F5A67"/>
                </a:solidFill>
                <a:latin typeface="Futura Std Medium"/>
              </a:rPr>
              <a:t>A travelers </a:t>
            </a:r>
            <a:r>
              <a:rPr lang="en-US" sz="2000" b="1" dirty="0" smtClean="0">
                <a:solidFill>
                  <a:srgbClr val="FFAA55"/>
                </a:solidFill>
                <a:latin typeface="Futura Std Medium"/>
              </a:rPr>
              <a:t>safety </a:t>
            </a:r>
            <a:r>
              <a:rPr lang="en-US" sz="2000" b="1" dirty="0">
                <a:solidFill>
                  <a:srgbClr val="3F5A67"/>
                </a:solidFill>
                <a:latin typeface="Futura Std Medium"/>
              </a:rPr>
              <a:t>has been </a:t>
            </a:r>
            <a:r>
              <a:rPr lang="en-US" sz="2000" b="1" dirty="0" smtClean="0">
                <a:solidFill>
                  <a:srgbClr val="3F5A67"/>
                </a:solidFill>
                <a:latin typeface="Futura Std Medium"/>
              </a:rPr>
              <a:t>compromised </a:t>
            </a:r>
            <a:endParaRPr lang="en-US" sz="2000" b="1" dirty="0">
              <a:solidFill>
                <a:srgbClr val="3F5A67"/>
              </a:solidFill>
              <a:latin typeface="Futura Std Medium"/>
            </a:endParaRPr>
          </a:p>
          <a:p>
            <a:pPr lvl="1"/>
            <a:endParaRPr lang="en-US" sz="2000" dirty="0">
              <a:solidFill>
                <a:srgbClr val="3F5A67"/>
              </a:solidFill>
              <a:latin typeface="Futura Std Medium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F5A67"/>
                </a:solidFill>
                <a:latin typeface="Futura Std Medium"/>
              </a:rPr>
              <a:t>Caller </a:t>
            </a:r>
            <a:r>
              <a:rPr lang="en-US" sz="2000" dirty="0">
                <a:solidFill>
                  <a:srgbClr val="3F5A67"/>
                </a:solidFill>
                <a:latin typeface="Futura Std Medium"/>
              </a:rPr>
              <a:t>will be connected with a Global Security Specialist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F5A67"/>
                </a:solidFill>
                <a:latin typeface="Futura Std Medium"/>
              </a:rPr>
              <a:t>The GSS team will </a:t>
            </a:r>
            <a:r>
              <a:rPr lang="en-US" sz="2000" dirty="0">
                <a:solidFill>
                  <a:srgbClr val="3F5A67"/>
                </a:solidFill>
                <a:latin typeface="Futura Std Medium"/>
              </a:rPr>
              <a:t>evaluate </a:t>
            </a:r>
            <a:r>
              <a:rPr lang="en-US" sz="2000" dirty="0" smtClean="0">
                <a:solidFill>
                  <a:srgbClr val="3F5A67"/>
                </a:solidFill>
                <a:latin typeface="Futura Std Medium"/>
              </a:rPr>
              <a:t>the </a:t>
            </a:r>
            <a:r>
              <a:rPr lang="en-US" sz="2000" dirty="0">
                <a:solidFill>
                  <a:srgbClr val="3F5A67"/>
                </a:solidFill>
                <a:latin typeface="Futura Std Medium"/>
              </a:rPr>
              <a:t>situation and provide safety </a:t>
            </a:r>
            <a:r>
              <a:rPr lang="en-US" sz="2000" dirty="0" smtClean="0">
                <a:solidFill>
                  <a:srgbClr val="3F5A67"/>
                </a:solidFill>
                <a:latin typeface="Futura Std Medium"/>
              </a:rPr>
              <a:t>advice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F5A67"/>
                </a:solidFill>
                <a:latin typeface="Futura Std Medium"/>
              </a:rPr>
              <a:t>Evacuation and return home will be arranged if deemed necessary</a:t>
            </a:r>
            <a:endParaRPr lang="en-US" sz="2000" dirty="0">
              <a:solidFill>
                <a:srgbClr val="3F5A67"/>
              </a:solidFill>
              <a:latin typeface="Futura Std Medium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28547" y="2800350"/>
            <a:ext cx="350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spc="60" dirty="0" smtClean="0">
                <a:solidFill>
                  <a:srgbClr val="FFAA55"/>
                </a:solidFill>
                <a:latin typeface="Futura Std Medium" pitchFamily="34" charset="0"/>
              </a:rPr>
              <a:t>POLITICAL </a:t>
            </a:r>
            <a:r>
              <a:rPr lang="en-US" sz="2400" b="1" spc="60" dirty="0" smtClean="0">
                <a:solidFill>
                  <a:schemeClr val="bg1"/>
                </a:solidFill>
                <a:latin typeface="Futura Std Medium" pitchFamily="34" charset="0"/>
              </a:rPr>
              <a:t>EVACUATION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21854" y="915449"/>
            <a:ext cx="3020880" cy="1313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spc="60" dirty="0" smtClean="0">
                <a:solidFill>
                  <a:srgbClr val="FFAA55"/>
                </a:solidFill>
                <a:latin typeface="Futura Std Medium" pitchFamily="34" charset="0"/>
              </a:rPr>
              <a:t>NATURAL DISASTER</a:t>
            </a:r>
            <a:r>
              <a:rPr lang="en-US" sz="2400" b="1" spc="60" dirty="0" smtClean="0">
                <a:solidFill>
                  <a:prstClr val="white"/>
                </a:solidFill>
                <a:latin typeface="Futura Std Medium" pitchFamily="34" charset="0"/>
              </a:rPr>
              <a:t> EVACUATION</a:t>
            </a:r>
            <a:endParaRPr lang="en-US" sz="2400" b="1" spc="60" dirty="0">
              <a:solidFill>
                <a:prstClr val="white"/>
              </a:solidFill>
              <a:latin typeface="Futura Std Medium" pitchFamily="34" charset="0"/>
            </a:endParaRPr>
          </a:p>
        </p:txBody>
      </p:sp>
      <p:pic>
        <p:nvPicPr>
          <p:cNvPr id="22529" name="Picture 1" descr="C:\Users\Courtney Meyer\Desktop\On Call International\PPT Images\Icons_p2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694" y="2542317"/>
            <a:ext cx="2057400" cy="1887671"/>
          </a:xfrm>
          <a:prstGeom prst="rect">
            <a:avLst/>
          </a:prstGeom>
          <a:noFill/>
        </p:spPr>
      </p:pic>
      <p:pic>
        <p:nvPicPr>
          <p:cNvPr id="22530" name="Picture 2" descr="C:\Users\Courtney Meyer\Desktop\On Call International\PPT Images\Icons_p21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693" y="628374"/>
            <a:ext cx="2057401" cy="188767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543800" y="4171950"/>
            <a:ext cx="1474694" cy="895350"/>
          </a:xfrm>
          <a:prstGeom prst="rect">
            <a:avLst/>
          </a:prstGeom>
          <a:blipFill dpi="0" rotWithShape="1">
            <a:blip r:embed="rId5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5423" y="294686"/>
            <a:ext cx="4617267" cy="72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3F5A67"/>
                </a:solidFill>
                <a:latin typeface="Futura Std Medium"/>
                <a:ea typeface="Geneva" pitchFamily="-101" charset="-128"/>
                <a:cs typeface="Geneva" pitchFamily="-101" charset="-128"/>
              </a:rPr>
              <a:t>SECURITY </a:t>
            </a:r>
            <a:r>
              <a:rPr lang="en-US" sz="2800" b="1" dirty="0">
                <a:solidFill>
                  <a:srgbClr val="3F5A67"/>
                </a:solidFill>
                <a:latin typeface="Futura Std Medium"/>
                <a:ea typeface="Geneva" pitchFamily="-101" charset="-128"/>
                <a:cs typeface="Geneva" pitchFamily="-101" charset="-128"/>
              </a:rPr>
              <a:t>ASSISTANCE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AA55"/>
                </a:solidFill>
                <a:latin typeface="Futura Std Medium"/>
                <a:ea typeface="Geneva" pitchFamily="-101" charset="-128"/>
                <a:cs typeface="Geneva" pitchFamily="-101" charset="-128"/>
              </a:rPr>
              <a:t>CALL US IF... </a:t>
            </a:r>
            <a:endParaRPr lang="en-US" sz="2800" b="1" dirty="0">
              <a:solidFill>
                <a:srgbClr val="FFAA55"/>
              </a:solidFill>
              <a:latin typeface="Futura Std Medium"/>
              <a:ea typeface="Geneva" pitchFamily="-101" charset="-128"/>
              <a:cs typeface="Geneva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100" y="298933"/>
            <a:ext cx="25147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Futura Std Medium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Futura Std Medium" pitchFamily="34" charset="0"/>
              </a:rPr>
              <a:t>DD THE 24/7 ASSISTANCE LINE TO YOUR PHONE:  </a:t>
            </a:r>
            <a:endParaRPr lang="en-US" sz="1400" dirty="0" smtClean="0">
              <a:solidFill>
                <a:schemeClr val="bg1"/>
              </a:solidFill>
              <a:latin typeface="Futura Std Medium" pitchFamily="34" charset="0"/>
            </a:endParaRPr>
          </a:p>
          <a:p>
            <a:pPr>
              <a:defRPr/>
            </a:pPr>
            <a:endParaRPr lang="en-US" sz="3200" dirty="0">
              <a:solidFill>
                <a:srgbClr val="FFAA55"/>
              </a:solidFill>
              <a:latin typeface="Futura Std Medium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4630236"/>
            <a:ext cx="9144001" cy="513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" y="4578531"/>
            <a:ext cx="1067564" cy="5308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05318" y="4740064"/>
            <a:ext cx="189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Futura Std Medium" pitchFamily="34" charset="0"/>
              </a:rPr>
              <a:t>© 2017 On Call International</a:t>
            </a:r>
            <a:b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Futura Std Medium" pitchFamily="34" charset="0"/>
              </a:rPr>
            </a:b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Futura Std Medium" pitchFamily="34" charset="0"/>
              </a:rPr>
              <a:t>All rights reserved.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64" r="30305" b="-64"/>
          <a:stretch/>
        </p:blipFill>
        <p:spPr bwMode="auto">
          <a:xfrm>
            <a:off x="2986450" y="5126"/>
            <a:ext cx="3261950" cy="46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159" y="1509285"/>
            <a:ext cx="257067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Send a </a:t>
            </a:r>
            <a:r>
              <a:rPr lang="en-US" sz="1600" dirty="0" smtClean="0">
                <a:solidFill>
                  <a:srgbClr val="FFAA55"/>
                </a:solidFill>
                <a:latin typeface="Futura Std Medium" pitchFamily="34" charset="0"/>
              </a:rPr>
              <a:t>text:  </a:t>
            </a:r>
            <a:endParaRPr lang="en-US" sz="1600" dirty="0">
              <a:solidFill>
                <a:srgbClr val="FFAA55"/>
              </a:solidFill>
              <a:latin typeface="Futura Std Medium" pitchFamily="34" charset="0"/>
            </a:endParaRPr>
          </a:p>
          <a:p>
            <a:r>
              <a:rPr lang="en-US" sz="1600" b="1" dirty="0" err="1" smtClean="0">
                <a:solidFill>
                  <a:srgbClr val="FFAA55"/>
                </a:solidFill>
                <a:latin typeface="Futura Std Medium" pitchFamily="34" charset="0"/>
              </a:rPr>
              <a:t>DrexelU</a:t>
            </a:r>
            <a:r>
              <a:rPr lang="en-US" sz="1600" b="1" dirty="0" smtClean="0">
                <a:solidFill>
                  <a:srgbClr val="FFAA55"/>
                </a:solidFill>
                <a:latin typeface="Futura Std Medium" pitchFamily="34" charset="0"/>
              </a:rPr>
              <a:t> </a:t>
            </a:r>
            <a:r>
              <a:rPr lang="en-US" sz="1600" b="1" dirty="0">
                <a:solidFill>
                  <a:srgbClr val="FFAA55"/>
                </a:solidFill>
                <a:latin typeface="Futura Std Medium" pitchFamily="34" charset="0"/>
              </a:rPr>
              <a:t>to 444-999 </a:t>
            </a:r>
          </a:p>
          <a:p>
            <a:r>
              <a:rPr lang="en-US" sz="1400" i="1" dirty="0">
                <a:solidFill>
                  <a:srgbClr val="FFAA55"/>
                </a:solidFill>
                <a:latin typeface="Futura Std Medium" pitchFamily="34" charset="0"/>
              </a:rPr>
              <a:t>(not case sensitive</a:t>
            </a:r>
            <a:r>
              <a:rPr lang="en-US" sz="1400" i="1" dirty="0" smtClean="0">
                <a:solidFill>
                  <a:srgbClr val="FFAA55"/>
                </a:solidFill>
                <a:latin typeface="Futura Std Medium" pitchFamily="34" charset="0"/>
              </a:rPr>
              <a:t>)</a:t>
            </a:r>
          </a:p>
          <a:p>
            <a:endParaRPr lang="en-US" sz="1100" i="1" dirty="0">
              <a:solidFill>
                <a:schemeClr val="bg1"/>
              </a:solidFill>
              <a:latin typeface="Futura Std Medium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Futura Std Medium" pitchFamily="34" charset="0"/>
              </a:rPr>
              <a:t>Click the link </a:t>
            </a:r>
          </a:p>
          <a:p>
            <a:r>
              <a:rPr lang="en-US" sz="1600" dirty="0">
                <a:solidFill>
                  <a:schemeClr val="bg1"/>
                </a:solidFill>
                <a:latin typeface="Futura Std Medium" pitchFamily="34" charset="0"/>
              </a:rPr>
              <a:t>(it is NOT an app!)</a:t>
            </a:r>
          </a:p>
          <a:p>
            <a:endParaRPr lang="en-US" sz="700" i="1" dirty="0">
              <a:solidFill>
                <a:schemeClr val="bg1"/>
              </a:solidFill>
              <a:latin typeface="Futura Std Medium" pitchFamily="34" charset="0"/>
            </a:endParaRPr>
          </a:p>
          <a:p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Enter your name and </a:t>
            </a:r>
            <a:r>
              <a:rPr lang="en-US" sz="1600" dirty="0" smtClean="0">
                <a:solidFill>
                  <a:srgbClr val="FFAA55"/>
                </a:solidFill>
                <a:latin typeface="Futura Std Medium" pitchFamily="34" charset="0"/>
              </a:rPr>
              <a:t>tap </a:t>
            </a:r>
            <a:r>
              <a:rPr lang="en-US" sz="1600" b="1" dirty="0">
                <a:solidFill>
                  <a:srgbClr val="FFAA55"/>
                </a:solidFill>
                <a:latin typeface="Futura Std Medium" pitchFamily="34" charset="0"/>
              </a:rPr>
              <a:t>Submit </a:t>
            </a:r>
            <a:endParaRPr lang="en-US" sz="1600" b="1" dirty="0" smtClean="0">
              <a:solidFill>
                <a:srgbClr val="FFAA55"/>
              </a:solidFill>
              <a:latin typeface="Futura Std Medium" pitchFamily="34" charset="0"/>
            </a:endParaRPr>
          </a:p>
          <a:p>
            <a:r>
              <a:rPr lang="en-US" sz="700" b="1" dirty="0" smtClean="0">
                <a:solidFill>
                  <a:schemeClr val="bg1"/>
                </a:solidFill>
                <a:latin typeface="Futura Std Medium" pitchFamily="34" charset="0"/>
              </a:rPr>
              <a:t> </a:t>
            </a:r>
            <a:endParaRPr lang="en-US" sz="900" dirty="0" smtClean="0">
              <a:solidFill>
                <a:schemeClr val="bg1"/>
              </a:solidFill>
              <a:latin typeface="Futura Std Medium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Futura Std Medium" pitchFamily="34" charset="0"/>
              </a:rPr>
              <a:t>Tap “Open </a:t>
            </a:r>
            <a:r>
              <a:rPr lang="en-US" sz="1600" dirty="0">
                <a:solidFill>
                  <a:schemeClr val="bg1"/>
                </a:solidFill>
                <a:latin typeface="Futura Std Medium" pitchFamily="34" charset="0"/>
              </a:rPr>
              <a:t>in </a:t>
            </a:r>
            <a:r>
              <a:rPr lang="en-US" sz="1600" dirty="0" smtClean="0">
                <a:solidFill>
                  <a:schemeClr val="bg1"/>
                </a:solidFill>
                <a:latin typeface="Futura Std Medium" pitchFamily="34" charset="0"/>
              </a:rPr>
              <a:t>Contacts”</a:t>
            </a:r>
          </a:p>
          <a:p>
            <a:r>
              <a:rPr lang="en-US" sz="400" dirty="0" smtClean="0">
                <a:solidFill>
                  <a:schemeClr val="bg1"/>
                </a:solidFill>
                <a:latin typeface="Futura Std Medium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Futura Std Medium" pitchFamily="34" charset="0"/>
              </a:rPr>
              <a:t> </a:t>
            </a:r>
            <a:endParaRPr lang="en-US" sz="1000" dirty="0">
              <a:solidFill>
                <a:schemeClr val="bg1"/>
              </a:solidFill>
              <a:latin typeface="Futura Std Medium" pitchFamily="34" charset="0"/>
            </a:endParaRPr>
          </a:p>
          <a:p>
            <a:r>
              <a:rPr lang="en-US" sz="1600" b="1" dirty="0">
                <a:solidFill>
                  <a:srgbClr val="FFAA55"/>
                </a:solidFill>
                <a:latin typeface="Futura Std Medium" pitchFamily="34" charset="0"/>
              </a:rPr>
              <a:t>SAVE the </a:t>
            </a:r>
            <a:r>
              <a:rPr lang="en-US" sz="1600" b="1" dirty="0" smtClean="0">
                <a:solidFill>
                  <a:srgbClr val="FFAA55"/>
                </a:solidFill>
                <a:latin typeface="Futura Std Medium" pitchFamily="34" charset="0"/>
              </a:rPr>
              <a:t>contact</a:t>
            </a:r>
            <a:r>
              <a:rPr lang="en-US" b="1" dirty="0" smtClean="0">
                <a:solidFill>
                  <a:srgbClr val="FFAA55"/>
                </a:solidFill>
              </a:rPr>
              <a:t> </a:t>
            </a:r>
            <a:r>
              <a:rPr lang="en-US" sz="1100" b="1" dirty="0" smtClean="0">
                <a:solidFill>
                  <a:srgbClr val="FFAA55"/>
                </a:solidFill>
              </a:rPr>
              <a:t> </a:t>
            </a:r>
            <a:endParaRPr lang="en-US" sz="1600" b="1" dirty="0">
              <a:solidFill>
                <a:srgbClr val="FFAA5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96993" y="0"/>
            <a:ext cx="547007" cy="463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126"/>
            <a:ext cx="2603206" cy="4630236"/>
          </a:xfrm>
          <a:prstGeom prst="rect">
            <a:avLst/>
          </a:prstGeom>
          <a:ln w="3175">
            <a:solidFill>
              <a:srgbClr val="C0C0C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054522" y="549924"/>
            <a:ext cx="4620489" cy="1445921"/>
            <a:chOff x="3990702" y="461114"/>
            <a:chExt cx="4620489" cy="1445921"/>
          </a:xfrm>
        </p:grpSpPr>
        <p:sp>
          <p:nvSpPr>
            <p:cNvPr id="3" name="Rectangle 2"/>
            <p:cNvSpPr/>
            <p:nvPr/>
          </p:nvSpPr>
          <p:spPr>
            <a:xfrm>
              <a:off x="6224908" y="461114"/>
              <a:ext cx="2386283" cy="108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990702" y="496389"/>
              <a:ext cx="2987040" cy="1249680"/>
            </a:xfrm>
            <a:prstGeom prst="straightConnector1">
              <a:avLst/>
            </a:prstGeom>
            <a:ln>
              <a:solidFill>
                <a:srgbClr val="FFAA55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37660" y="1844040"/>
              <a:ext cx="3455126" cy="62995"/>
            </a:xfrm>
            <a:prstGeom prst="straightConnector1">
              <a:avLst/>
            </a:prstGeom>
            <a:ln>
              <a:solidFill>
                <a:srgbClr val="FFAA55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75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4013" y="-4233863"/>
            <a:ext cx="17472026" cy="136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7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43802" y="4171950"/>
            <a:ext cx="1474693" cy="895350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3521" y="596942"/>
            <a:ext cx="481981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60" dirty="0" smtClean="0">
                <a:solidFill>
                  <a:srgbClr val="3F5A67"/>
                </a:solidFill>
                <a:latin typeface="Futura Std Medium" pitchFamily="34" charset="0"/>
                <a:ea typeface="+mj-ea"/>
                <a:cs typeface="+mj-cs"/>
              </a:rPr>
              <a:t>TRAVEL RISK MANAGEMENT </a:t>
            </a:r>
            <a:r>
              <a:rPr lang="en-US" sz="2400" b="1" spc="60" dirty="0" smtClean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  <a:t>and DUTY OF CARE</a:t>
            </a:r>
            <a:endParaRPr kumimoji="0" lang="en-US" sz="2400" b="1" i="0" u="none" strike="noStrike" kern="1200" cap="none" spc="60" normalizeH="0" baseline="0" noProof="0" dirty="0" smtClean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521" y="3582185"/>
            <a:ext cx="4148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F5A67"/>
                </a:solidFill>
                <a:latin typeface="Futura Std Medium"/>
              </a:rPr>
              <a:t>Developing a travel risk management plan helps fulfill the </a:t>
            </a:r>
            <a:r>
              <a:rPr lang="en-US" sz="1600" dirty="0" smtClean="0">
                <a:solidFill>
                  <a:srgbClr val="3F5A67"/>
                </a:solidFill>
                <a:latin typeface="Futura Std Medium"/>
              </a:rPr>
              <a:t>your </a:t>
            </a:r>
            <a:r>
              <a:rPr lang="en-US" sz="1600" dirty="0">
                <a:solidFill>
                  <a:srgbClr val="3F5A67"/>
                </a:solidFill>
                <a:latin typeface="Futura Std Medium"/>
              </a:rPr>
              <a:t>duty of care responsibility.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520" y="2360223"/>
            <a:ext cx="406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3F5A67"/>
                </a:solidFill>
                <a:latin typeface="Futura Std Medium"/>
              </a:rPr>
              <a:t>Institutions </a:t>
            </a:r>
            <a:r>
              <a:rPr lang="en-US" sz="1600" dirty="0">
                <a:solidFill>
                  <a:srgbClr val="3F5A67"/>
                </a:solidFill>
                <a:latin typeface="Futura Std Medium"/>
              </a:rPr>
              <a:t>that fail to protect their people risk significant legal, financial and reputational damage.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81432" y="208002"/>
            <a:ext cx="1689100" cy="4475884"/>
            <a:chOff x="5463593" y="331827"/>
            <a:chExt cx="1689100" cy="4475884"/>
          </a:xfrm>
        </p:grpSpPr>
        <p:pic>
          <p:nvPicPr>
            <p:cNvPr id="4098" name="Picture 2" descr="C:\Users\Courtney Meyer\Desktop\On Call New PPT\08 December 2016 PPT\PPT Images\Icons p6-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3593" y="331827"/>
              <a:ext cx="1689100" cy="1652588"/>
            </a:xfrm>
            <a:prstGeom prst="rect">
              <a:avLst/>
            </a:prstGeom>
            <a:noFill/>
          </p:spPr>
        </p:pic>
        <p:pic>
          <p:nvPicPr>
            <p:cNvPr id="4099" name="Picture 3" descr="C:\Users\Courtney Meyer\Desktop\On Call New PPT\08 December 2016 PPT\PPT Images\Icons p6-0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3593" y="1744281"/>
              <a:ext cx="1689100" cy="1652588"/>
            </a:xfrm>
            <a:prstGeom prst="rect">
              <a:avLst/>
            </a:prstGeom>
            <a:noFill/>
          </p:spPr>
        </p:pic>
        <p:pic>
          <p:nvPicPr>
            <p:cNvPr id="4100" name="Picture 4" descr="C:\Users\Courtney Meyer\Desktop\On Call New PPT\08 December 2016 PPT\PPT Images\Icons p6-0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63593" y="3155123"/>
              <a:ext cx="1689100" cy="1652588"/>
            </a:xfrm>
            <a:prstGeom prst="rect">
              <a:avLst/>
            </a:prstGeom>
            <a:noFill/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6308143" y="1735137"/>
              <a:ext cx="0" cy="313119"/>
            </a:xfrm>
            <a:prstGeom prst="line">
              <a:avLst/>
            </a:prstGeom>
            <a:ln w="38100">
              <a:solidFill>
                <a:srgbClr val="FFAA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08143" y="3145979"/>
              <a:ext cx="0" cy="313119"/>
            </a:xfrm>
            <a:prstGeom prst="line">
              <a:avLst/>
            </a:prstGeom>
            <a:ln w="38100">
              <a:solidFill>
                <a:srgbClr val="FFAA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6799666" y="647701"/>
            <a:ext cx="1704974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b="1" spc="60" dirty="0" smtClean="0">
                <a:solidFill>
                  <a:srgbClr val="3F5A67"/>
                </a:solidFill>
                <a:latin typeface="Futura Std Medium" pitchFamily="34" charset="0"/>
              </a:rPr>
              <a:t>PROTECT </a:t>
            </a:r>
            <a:br>
              <a:rPr lang="en-US" sz="1600" b="1" spc="60" dirty="0" smtClean="0">
                <a:solidFill>
                  <a:srgbClr val="3F5A67"/>
                </a:solidFill>
                <a:latin typeface="Futura Std Medium" pitchFamily="34" charset="0"/>
              </a:rPr>
            </a:br>
            <a:r>
              <a:rPr lang="en-US" sz="1600" b="1" spc="60" dirty="0" smtClean="0">
                <a:solidFill>
                  <a:srgbClr val="3F5A67"/>
                </a:solidFill>
                <a:latin typeface="Futura Std Medium" pitchFamily="34" charset="0"/>
              </a:rPr>
              <a:t>YOUR </a:t>
            </a:r>
            <a:r>
              <a:rPr lang="en-US" sz="1600" b="1" spc="60" dirty="0" smtClean="0">
                <a:solidFill>
                  <a:srgbClr val="FFAA55"/>
                </a:solidFill>
                <a:latin typeface="Futura Std Medium" pitchFamily="34" charset="0"/>
              </a:rPr>
              <a:t>PEOPLE</a:t>
            </a:r>
            <a:endParaRPr kumimoji="0" lang="en-US" sz="1600" b="1" i="0" u="none" strike="noStrike" kern="1200" cap="none" spc="60" normalizeH="0" baseline="0" noProof="0" dirty="0" smtClean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799664" y="2028092"/>
            <a:ext cx="2036668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b="1" spc="60" dirty="0" smtClean="0">
                <a:solidFill>
                  <a:srgbClr val="3F5A67"/>
                </a:solidFill>
                <a:latin typeface="Futura Std Medium" pitchFamily="34" charset="0"/>
              </a:rPr>
              <a:t>PROTECT YOUR </a:t>
            </a:r>
            <a:r>
              <a:rPr lang="en-US" sz="1600" b="1" spc="60" dirty="0" smtClean="0">
                <a:solidFill>
                  <a:srgbClr val="FFAA55"/>
                </a:solidFill>
                <a:latin typeface="Futura Std Medium" pitchFamily="34" charset="0"/>
              </a:rPr>
              <a:t>INVESTMENT</a:t>
            </a:r>
            <a:endParaRPr kumimoji="0" lang="en-US" sz="1600" b="1" i="0" u="none" strike="noStrike" kern="1200" cap="none" spc="60" normalizeH="0" baseline="0" noProof="0" dirty="0" smtClean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99664" y="3420998"/>
            <a:ext cx="2036668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b="1" spc="60" dirty="0" smtClean="0">
                <a:solidFill>
                  <a:srgbClr val="3F5A67"/>
                </a:solidFill>
                <a:latin typeface="Futura Std Medium" pitchFamily="34" charset="0"/>
              </a:rPr>
              <a:t>PROTECT YOUR </a:t>
            </a:r>
            <a:endParaRPr lang="en-US" sz="1600" b="1" spc="60" dirty="0">
              <a:solidFill>
                <a:srgbClr val="FFAA55"/>
              </a:solidFill>
              <a:latin typeface="Futura Std Medium" pitchFamily="34" charset="0"/>
            </a:endParaRPr>
          </a:p>
          <a:p>
            <a:pPr lvl="0">
              <a:spcBef>
                <a:spcPct val="0"/>
              </a:spcBef>
            </a:pPr>
            <a:r>
              <a:rPr kumimoji="0" lang="en-US" sz="1600" b="1" i="0" u="none" strike="noStrike" kern="1200" cap="none" spc="60" normalizeH="0" baseline="0" noProof="0" dirty="0" smtClean="0">
                <a:ln>
                  <a:noFill/>
                </a:ln>
                <a:solidFill>
                  <a:srgbClr val="FFAA55"/>
                </a:solidFill>
                <a:effectLst/>
                <a:uLnTx/>
                <a:uFillTx/>
                <a:latin typeface="Futura Std Medium" pitchFamily="34" charset="0"/>
                <a:ea typeface="+mj-ea"/>
                <a:cs typeface="+mj-cs"/>
              </a:rPr>
              <a:t>INSTITUTION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64560" y="4320540"/>
            <a:ext cx="1280160" cy="822960"/>
          </a:xfrm>
          <a:prstGeom prst="rect">
            <a:avLst/>
          </a:prstGeom>
          <a:blipFill dpi="0" rotWithShape="1">
            <a:blip r:embed="rId8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9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43804" y="4171950"/>
            <a:ext cx="1474693" cy="895350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0323" y="272452"/>
            <a:ext cx="3207906" cy="191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en-US" sz="2400" spc="60" dirty="0">
                <a:solidFill>
                  <a:schemeClr val="bg1"/>
                </a:solidFill>
                <a:latin typeface="Futura Std Medium" pitchFamily="34" charset="0"/>
                <a:ea typeface="+mj-ea"/>
                <a:cs typeface="+mj-cs"/>
              </a:rPr>
              <a:t>Components of a </a:t>
            </a:r>
            <a:r>
              <a:rPr lang="en-US" sz="2400" spc="60" dirty="0">
                <a:solidFill>
                  <a:srgbClr val="F79646"/>
                </a:solidFill>
                <a:latin typeface="Futura Std Medium" pitchFamily="34" charset="0"/>
                <a:ea typeface="+mj-ea"/>
                <a:cs typeface="+mj-cs"/>
              </a:rPr>
              <a:t>HOLISTIC</a:t>
            </a:r>
            <a:r>
              <a:rPr lang="en-US" sz="2400" spc="60" dirty="0">
                <a:solidFill>
                  <a:srgbClr val="3F5A67"/>
                </a:solidFill>
                <a:latin typeface="Futura Std Medium" pitchFamily="34" charset="0"/>
                <a:ea typeface="+mj-ea"/>
                <a:cs typeface="+mj-cs"/>
              </a:rPr>
              <a:t> </a:t>
            </a:r>
            <a:r>
              <a:rPr lang="en-US" sz="2400" spc="60" dirty="0">
                <a:solidFill>
                  <a:schemeClr val="bg1"/>
                </a:solidFill>
                <a:latin typeface="Futura Std Medium" pitchFamily="34" charset="0"/>
                <a:ea typeface="+mj-ea"/>
                <a:cs typeface="+mj-cs"/>
              </a:rPr>
              <a:t>Travel Risk Management Plan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60" dirty="0">
                <a:solidFill>
                  <a:srgbClr val="3F5A67"/>
                </a:solidFill>
                <a:latin typeface="Futura Std Medium" pitchFamily="34" charset="0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60" normalizeH="0" baseline="0" noProof="0" dirty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pic>
        <p:nvPicPr>
          <p:cNvPr id="17" name="Picture 2" descr="C:\Users\Courtney Meyer\Desktop\On Call New PPT\08 December 2016 PPT\PPT Images\chart p40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276" y="-134731"/>
            <a:ext cx="8085873" cy="5467009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6730696" y="1279281"/>
            <a:ext cx="1626215" cy="1008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200" b="1" spc="60" dirty="0">
                <a:solidFill>
                  <a:schemeClr val="bg1"/>
                </a:solidFill>
                <a:latin typeface="Futura Std Medium" pitchFamily="34" charset="0"/>
              </a:rPr>
              <a:t>PLANNING</a:t>
            </a:r>
            <a:r>
              <a:rPr lang="en-US" sz="1200" b="1" spc="60" dirty="0">
                <a:solidFill>
                  <a:srgbClr val="3F5A67"/>
                </a:solidFill>
                <a:latin typeface="Futura Std Medium" pitchFamily="34" charset="0"/>
              </a:rPr>
              <a:t>               </a:t>
            </a:r>
            <a:r>
              <a:rPr lang="en-US" sz="1200" b="1" spc="60" dirty="0">
                <a:solidFill>
                  <a:srgbClr val="FFAA55"/>
                </a:solidFill>
                <a:latin typeface="Futura Std Medium" pitchFamily="34" charset="0"/>
              </a:rPr>
              <a:t>HOW YOU </a:t>
            </a:r>
          </a:p>
          <a:p>
            <a:pPr lvl="0">
              <a:spcBef>
                <a:spcPct val="0"/>
              </a:spcBef>
            </a:pPr>
            <a:r>
              <a:rPr lang="en-US" sz="1200" b="1" spc="60" dirty="0">
                <a:solidFill>
                  <a:srgbClr val="FFAA55"/>
                </a:solidFill>
                <a:latin typeface="Futura Std Medium" pitchFamily="34" charset="0"/>
              </a:rPr>
              <a:t>WILL RESPOND TO THAT RISK</a:t>
            </a:r>
            <a:endParaRPr kumimoji="0" lang="en-US" sz="1200" b="1" i="0" u="none" strike="noStrike" kern="1200" cap="none" spc="60" normalizeH="0" baseline="0" noProof="0" dirty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876613" y="426614"/>
            <a:ext cx="1891330" cy="1148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200" b="1" spc="60" dirty="0">
                <a:solidFill>
                  <a:srgbClr val="3F5A67"/>
                </a:solidFill>
                <a:latin typeface="Futura Std Medium" pitchFamily="34" charset="0"/>
              </a:rPr>
              <a:t>ASSESSMENT </a:t>
            </a:r>
          </a:p>
          <a:p>
            <a:pPr lvl="0" algn="ctr">
              <a:spcBef>
                <a:spcPct val="0"/>
              </a:spcBef>
            </a:pPr>
            <a:r>
              <a:rPr lang="en-US" sz="1200" b="1" spc="60" dirty="0">
                <a:solidFill>
                  <a:schemeClr val="bg1"/>
                </a:solidFill>
                <a:latin typeface="Futura Std Medium" pitchFamily="34" charset="0"/>
              </a:rPr>
              <a:t>OF YOUR SCHOOL’S UNIQUE RISK PROFILE</a:t>
            </a:r>
            <a:r>
              <a:rPr lang="en-US" sz="1400" b="1" spc="60" dirty="0">
                <a:solidFill>
                  <a:srgbClr val="FFAA55"/>
                </a:solidFill>
                <a:latin typeface="Futura Std Medium" pitchFamily="34" charset="0"/>
              </a:rPr>
              <a:t>?</a:t>
            </a:r>
            <a:endParaRPr kumimoji="0" lang="en-US" sz="1400" b="1" i="0" u="none" strike="noStrike" kern="1200" cap="none" spc="60" normalizeH="0" baseline="0" noProof="0" dirty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927760" y="2907538"/>
            <a:ext cx="1232083" cy="1008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100" b="1" spc="60" dirty="0">
                <a:solidFill>
                  <a:srgbClr val="3F5A67"/>
                </a:solidFill>
                <a:latin typeface="Futura Std Medium" pitchFamily="34" charset="0"/>
              </a:rPr>
              <a:t>TESTING </a:t>
            </a:r>
            <a:endParaRPr lang="en-US" sz="1100" b="1" spc="60" dirty="0">
              <a:solidFill>
                <a:schemeClr val="bg1"/>
              </a:solidFill>
              <a:latin typeface="Futura Std Medium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100" b="1" spc="60" dirty="0">
                <a:solidFill>
                  <a:schemeClr val="bg1"/>
                </a:solidFill>
                <a:latin typeface="Futura Std Medium" pitchFamily="34" charset="0"/>
              </a:rPr>
              <a:t>TO ENSURE NO GAPS IN YOUR RESPONSE PLAN </a:t>
            </a:r>
            <a:endParaRPr kumimoji="0" lang="en-US" sz="1100" b="1" i="0" u="none" strike="noStrike" kern="1200" cap="none" spc="6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28228" y="1368019"/>
            <a:ext cx="1448385" cy="810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1200" b="1" spc="60" dirty="0">
                <a:solidFill>
                  <a:schemeClr val="bg1"/>
                </a:solidFill>
                <a:latin typeface="Futura Std Medium" pitchFamily="34" charset="0"/>
              </a:rPr>
              <a:t>REPETITION </a:t>
            </a:r>
            <a:r>
              <a:rPr lang="en-US" sz="1200" b="1" spc="60" dirty="0">
                <a:solidFill>
                  <a:srgbClr val="FFAA55"/>
                </a:solidFill>
                <a:latin typeface="Futura Std Medium" pitchFamily="34" charset="0"/>
              </a:rPr>
              <a:t>KEEPING YOUR PLAN UP TO DATE </a:t>
            </a:r>
            <a:endParaRPr kumimoji="0" lang="en-US" sz="1200" b="1" i="0" u="none" strike="noStrike" kern="1200" cap="none" spc="60" normalizeH="0" baseline="0" noProof="0" dirty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88565" y="2896783"/>
            <a:ext cx="1448385" cy="99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1100" b="1" spc="60" dirty="0" smtClean="0">
                <a:solidFill>
                  <a:srgbClr val="3F5A67"/>
                </a:solidFill>
                <a:latin typeface="Futura Std Medium" pitchFamily="34" charset="0"/>
              </a:rPr>
              <a:t>ENFORCEMENT </a:t>
            </a:r>
            <a:endParaRPr lang="en-US" sz="1100" b="1" spc="60" dirty="0">
              <a:solidFill>
                <a:srgbClr val="3F5A67"/>
              </a:solidFill>
              <a:latin typeface="Futura Std Medium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100" b="1" spc="60" dirty="0">
                <a:solidFill>
                  <a:schemeClr val="bg1"/>
                </a:solidFill>
                <a:latin typeface="Futura Std Medium" pitchFamily="34" charset="0"/>
              </a:rPr>
              <a:t>OF</a:t>
            </a:r>
            <a:r>
              <a:rPr lang="en-US" sz="1100" b="1" spc="60" dirty="0">
                <a:solidFill>
                  <a:srgbClr val="3F5A67"/>
                </a:solidFill>
                <a:latin typeface="Futura Std Medium" pitchFamily="34" charset="0"/>
              </a:rPr>
              <a:t> </a:t>
            </a:r>
            <a:r>
              <a:rPr lang="en-US" sz="1100" b="1" spc="60" dirty="0">
                <a:solidFill>
                  <a:schemeClr val="bg1"/>
                </a:solidFill>
                <a:latin typeface="Futura Std Medium" pitchFamily="34" charset="0"/>
              </a:rPr>
              <a:t>POLICIES</a:t>
            </a:r>
          </a:p>
          <a:p>
            <a:pPr lvl="0" algn="r">
              <a:spcBef>
                <a:spcPct val="0"/>
              </a:spcBef>
            </a:pPr>
            <a:r>
              <a:rPr lang="en-US" sz="1100" b="1" spc="60" dirty="0">
                <a:solidFill>
                  <a:schemeClr val="bg1"/>
                </a:solidFill>
                <a:latin typeface="Futura Std Medium" pitchFamily="34" charset="0"/>
              </a:rPr>
              <a:t>PUT IN PLACE TO PROTECT TRAVELERS  </a:t>
            </a:r>
            <a:endParaRPr kumimoji="0" lang="en-US" sz="1100" b="1" i="0" u="none" strike="noStrike" kern="1200" cap="none" spc="6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908288" y="3630611"/>
            <a:ext cx="1917847" cy="1285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100" b="1" spc="60" dirty="0">
                <a:solidFill>
                  <a:schemeClr val="bg1"/>
                </a:solidFill>
                <a:latin typeface="Futura Std Medium" pitchFamily="34" charset="0"/>
              </a:rPr>
              <a:t>EDUCATION </a:t>
            </a:r>
          </a:p>
          <a:p>
            <a:pPr lvl="0" algn="ctr">
              <a:spcBef>
                <a:spcPct val="0"/>
              </a:spcBef>
            </a:pPr>
            <a:r>
              <a:rPr lang="en-US" sz="1100" b="1" spc="60" dirty="0">
                <a:solidFill>
                  <a:srgbClr val="FFAA55"/>
                </a:solidFill>
                <a:latin typeface="Futura Std Medium" pitchFamily="34" charset="0"/>
              </a:rPr>
              <a:t>ABOUT DESTINATION AND RESOURCES AVAILABLE TO ASSIST  </a:t>
            </a:r>
            <a:endParaRPr kumimoji="0" lang="en-US" sz="1100" b="1" i="0" u="none" strike="noStrike" kern="1200" cap="none" spc="60" normalizeH="0" baseline="0" noProof="0" dirty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4765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3" grpId="0"/>
      <p:bldP spid="18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71238" y="451852"/>
            <a:ext cx="2453266" cy="52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60" dirty="0" smtClean="0">
                <a:solidFill>
                  <a:srgbClr val="263746"/>
                </a:solidFill>
                <a:latin typeface="Futura Std Medium" pitchFamily="34" charset="0"/>
                <a:ea typeface="+mj-ea"/>
                <a:cs typeface="+mj-cs"/>
              </a:rPr>
              <a:t>YOUR </a:t>
            </a:r>
            <a:r>
              <a:rPr lang="en-US" sz="2800" b="1" spc="60" dirty="0" smtClean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  <a:t>PLAN</a:t>
            </a:r>
            <a:endParaRPr kumimoji="0" lang="en-US" sz="2800" b="1" i="0" u="none" strike="noStrike" kern="1200" cap="none" spc="60" normalizeH="0" baseline="0" noProof="0" dirty="0" smtClean="0">
              <a:ln>
                <a:noFill/>
              </a:ln>
              <a:solidFill>
                <a:srgbClr val="263746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1238" y="1237070"/>
            <a:ext cx="3042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63746"/>
                </a:solidFill>
                <a:latin typeface="Futura Std Medium"/>
              </a:rPr>
              <a:t>On Call provides </a:t>
            </a:r>
            <a:r>
              <a:rPr lang="en-US" sz="1600" b="1" dirty="0">
                <a:solidFill>
                  <a:srgbClr val="263746"/>
                </a:solidFill>
                <a:latin typeface="Futura Std Medium"/>
              </a:rPr>
              <a:t>Students, </a:t>
            </a:r>
            <a:r>
              <a:rPr lang="en-US" sz="1600" b="1" dirty="0" smtClean="0">
                <a:solidFill>
                  <a:srgbClr val="263746"/>
                </a:solidFill>
                <a:latin typeface="Futura Std Medium"/>
              </a:rPr>
              <a:t>Faculty and </a:t>
            </a:r>
            <a:r>
              <a:rPr lang="en-US" sz="1600" b="1" dirty="0">
                <a:solidFill>
                  <a:srgbClr val="263746"/>
                </a:solidFill>
                <a:latin typeface="Futura Std Medium"/>
              </a:rPr>
              <a:t>Staff  </a:t>
            </a:r>
            <a:r>
              <a:rPr lang="en-US" sz="1600" dirty="0" smtClean="0">
                <a:solidFill>
                  <a:srgbClr val="263746"/>
                </a:solidFill>
                <a:latin typeface="Futura Std Medium"/>
              </a:rPr>
              <a:t>with access to immediate support when traveling on an academic program or business trip.  </a:t>
            </a:r>
          </a:p>
          <a:p>
            <a:endParaRPr lang="en-US" sz="1600" dirty="0">
              <a:solidFill>
                <a:srgbClr val="263746"/>
              </a:solidFill>
              <a:latin typeface="Futura Std Medium"/>
            </a:endParaRPr>
          </a:p>
          <a:p>
            <a:r>
              <a:rPr lang="en-US" sz="1600" dirty="0" smtClean="0">
                <a:solidFill>
                  <a:srgbClr val="263746"/>
                </a:solidFill>
                <a:latin typeface="Futura Std Medium"/>
              </a:rPr>
              <a:t>This is a blanket plan which means travelers do not need to enroll.  Assistance is available worldwide and benefits are effective upon departure from the US or a travelers home country.  Coverage does not apply in the US.  </a:t>
            </a:r>
          </a:p>
          <a:p>
            <a:endParaRPr lang="en-US" sz="1600" dirty="0">
              <a:solidFill>
                <a:srgbClr val="263746"/>
              </a:solidFill>
              <a:latin typeface="Futura Std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63840" y="4352223"/>
            <a:ext cx="1280160" cy="822960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833563" cy="516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51957" y="576759"/>
            <a:ext cx="0" cy="42054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56626" y="756243"/>
            <a:ext cx="4025923" cy="3246816"/>
            <a:chOff x="5036961" y="1431925"/>
            <a:chExt cx="3300589" cy="2820757"/>
          </a:xfrm>
        </p:grpSpPr>
        <p:sp>
          <p:nvSpPr>
            <p:cNvPr id="13" name="TextBox 12"/>
            <p:cNvSpPr txBox="1"/>
            <p:nvPr/>
          </p:nvSpPr>
          <p:spPr>
            <a:xfrm>
              <a:off x="5092700" y="3637687"/>
              <a:ext cx="3244850" cy="61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spc="60" dirty="0">
                  <a:solidFill>
                    <a:srgbClr val="FFAA55"/>
                  </a:solidFill>
                  <a:latin typeface="Futura Std Medium" pitchFamily="34" charset="0"/>
                  <a:ea typeface="+mj-ea"/>
                  <a:cs typeface="+mj-cs"/>
                </a:rPr>
                <a:t>PROACTIVE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Futura Std Medium" pitchFamily="34" charset="0"/>
                </a:rPr>
                <a:t>Preparation and Education</a:t>
              </a:r>
              <a:endParaRPr lang="en-US" sz="1600" dirty="0">
                <a:solidFill>
                  <a:srgbClr val="FFAA55"/>
                </a:solidFill>
                <a:latin typeface="Futura Std Medium" pitchFamily="34" charset="0"/>
              </a:endParaRPr>
            </a:p>
          </p:txBody>
        </p:sp>
        <p:pic>
          <p:nvPicPr>
            <p:cNvPr id="6149" name="Picture 5" descr="C:\Users\Courtney Meyer\Desktop\On Call New PPT\08 December 2016 PPT\PPT Images\icons p9-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8150" y="1431925"/>
              <a:ext cx="2279650" cy="2262188"/>
            </a:xfrm>
            <a:prstGeom prst="rect">
              <a:avLst/>
            </a:prstGeom>
            <a:noFill/>
          </p:spPr>
        </p:pic>
        <p:pic>
          <p:nvPicPr>
            <p:cNvPr id="21" name="Picture 6" descr="C:\Users\Courtney Meyer\Desktop\On Call New PPT\08 December 2016 PPT\PPT Images\check-01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036961" y="2161272"/>
              <a:ext cx="1286228" cy="1275910"/>
            </a:xfrm>
            <a:prstGeom prst="rect">
              <a:avLst/>
            </a:prstGeom>
            <a:noFill/>
          </p:spPr>
        </p:pic>
      </p:grpSp>
      <p:pic>
        <p:nvPicPr>
          <p:cNvPr id="15" name="Picture 1" descr="C:\Users\Courtney Meyer\Desktop\On Call International\Logo\Logo_white-0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67670" y="4320540"/>
            <a:ext cx="1276330" cy="82296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913106" y="620629"/>
            <a:ext cx="3782310" cy="3324428"/>
            <a:chOff x="825499" y="1400175"/>
            <a:chExt cx="3244850" cy="2880257"/>
          </a:xfrm>
        </p:grpSpPr>
        <p:sp>
          <p:nvSpPr>
            <p:cNvPr id="16" name="TextBox 15"/>
            <p:cNvSpPr txBox="1"/>
            <p:nvPr/>
          </p:nvSpPr>
          <p:spPr>
            <a:xfrm>
              <a:off x="825499" y="3667125"/>
              <a:ext cx="3244850" cy="613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AA55"/>
                  </a:solidFill>
                  <a:latin typeface="Futura Std Medium" pitchFamily="34" charset="0"/>
                </a:rPr>
                <a:t>REACTIVE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Futura Std Medium" pitchFamily="34" charset="0"/>
                </a:rPr>
                <a:t>Assistance and Insurance</a:t>
              </a:r>
              <a:endParaRPr lang="en-US" sz="1600" dirty="0">
                <a:solidFill>
                  <a:srgbClr val="FFAA55"/>
                </a:solidFill>
                <a:latin typeface="Futura Std Medium" pitchFamily="34" charset="0"/>
              </a:endParaRPr>
            </a:p>
          </p:txBody>
        </p:sp>
        <p:pic>
          <p:nvPicPr>
            <p:cNvPr id="17" name="Picture 4" descr="C:\Users\Courtney Meyer\Desktop\On Call New PPT\08 December 2016 PPT\PPT Images\icons p9-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400" y="1400175"/>
              <a:ext cx="2286000" cy="2266950"/>
            </a:xfrm>
            <a:prstGeom prst="rect">
              <a:avLst/>
            </a:prstGeom>
            <a:noFill/>
          </p:spPr>
        </p:pic>
        <p:pic>
          <p:nvPicPr>
            <p:cNvPr id="18" name="Picture 6" descr="C:\Users\Courtney Meyer\Desktop\On Call New PPT\08 December 2016 PPT\PPT Images\check-01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948972" y="2161272"/>
              <a:ext cx="1286228" cy="127591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78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Courtney Meyer\Desktop\On Call New PPT\08 December 2016 PPT\PPT Images\chart p10-01.png"/>
          <p:cNvPicPr>
            <a:picLocks noChangeAspect="1" noChangeArrowheads="1"/>
          </p:cNvPicPr>
          <p:nvPr/>
        </p:nvPicPr>
        <p:blipFill rotWithShape="1">
          <a:blip r:embed="rId3" cstate="print"/>
          <a:srcRect b="16706"/>
          <a:stretch/>
        </p:blipFill>
        <p:spPr bwMode="auto">
          <a:xfrm>
            <a:off x="-638977" y="0"/>
            <a:ext cx="9782978" cy="4287691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8150" y="2160437"/>
            <a:ext cx="4038600" cy="1184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b="1" spc="60" dirty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  <a:t>PROACTIVE: </a:t>
            </a:r>
            <a:br>
              <a:rPr lang="en-US" sz="4000" b="1" spc="60" dirty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</a:br>
            <a:r>
              <a:rPr lang="en-US" sz="2800" b="1" spc="60" dirty="0">
                <a:solidFill>
                  <a:srgbClr val="3F5A67"/>
                </a:solidFill>
                <a:latin typeface="Futura Std Medium" pitchFamily="34" charset="0"/>
                <a:ea typeface="+mj-ea"/>
                <a:cs typeface="+mj-cs"/>
              </a:rPr>
              <a:t>EDUCATION AND PREPARATION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24487"/>
            <a:ext cx="479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Futura Std Medium" pitchFamily="34" charset="0"/>
              </a:rPr>
              <a:t>PROACTIVE ASSISTANCE SERVICES</a:t>
            </a:r>
            <a:endParaRPr lang="en-US" sz="20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67200" y="141514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6925" y="1128811"/>
            <a:ext cx="429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Administrator Training Services</a:t>
            </a:r>
            <a:endParaRPr lang="en-US" sz="1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27914" y="999671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37078" y="189882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Traveler Education Services</a:t>
            </a:r>
            <a:endParaRPr lang="en-US" sz="1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76476" y="4447077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96126" y="2780875"/>
            <a:ext cx="205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Online Traveler Resource Center</a:t>
            </a:r>
            <a:endParaRPr lang="en-US" sz="1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172200" y="2736633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83268" y="3617346"/>
            <a:ext cx="271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Travel Risk Management Security Services</a:t>
            </a:r>
            <a:endParaRPr lang="en-US" sz="1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555036" y="3584121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38454" y="1865602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543800" y="4171950"/>
            <a:ext cx="1474694" cy="895350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9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0543" y="0"/>
            <a:ext cx="536345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C:\Users\Courtney Meyer\Desktop\On Call International\Logo\Logo_white-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67670" y="4320540"/>
            <a:ext cx="1276330" cy="8229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9553"/>
          <a:stretch/>
        </p:blipFill>
        <p:spPr bwMode="auto">
          <a:xfrm>
            <a:off x="3780543" y="0"/>
            <a:ext cx="5363457" cy="356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69778"/>
            <a:ext cx="3880436" cy="4172298"/>
            <a:chOff x="64825" y="78042"/>
            <a:chExt cx="3360259" cy="4258158"/>
          </a:xfrm>
        </p:grpSpPr>
        <p:sp>
          <p:nvSpPr>
            <p:cNvPr id="19" name="TextBox 18"/>
            <p:cNvSpPr txBox="1"/>
            <p:nvPr/>
          </p:nvSpPr>
          <p:spPr>
            <a:xfrm>
              <a:off x="64825" y="78042"/>
              <a:ext cx="32263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chemeClr val="bg1"/>
                  </a:solidFill>
                  <a:latin typeface="Futura Std Medium"/>
                </a:rPr>
                <a:t>https://mysearchlightportal.com 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5" y="445251"/>
              <a:ext cx="3274611" cy="310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12980" y="3751425"/>
              <a:ext cx="32121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Futura Std Medium"/>
                </a:rPr>
                <a:t>Searchlight </a:t>
              </a:r>
              <a:r>
                <a:rPr lang="en-US" sz="1600" b="1" dirty="0">
                  <a:solidFill>
                    <a:schemeClr val="bg1"/>
                  </a:solidFill>
                  <a:latin typeface="Futura Std Medium"/>
                </a:rPr>
                <a:t>Group ID:  </a:t>
              </a:r>
              <a:r>
                <a:rPr lang="en-US" sz="1600" dirty="0" smtClean="0">
                  <a:solidFill>
                    <a:schemeClr val="bg1"/>
                  </a:solidFill>
                  <a:latin typeface="Futura Std Medium"/>
                </a:rPr>
                <a:t>100022COPD14</a:t>
              </a:r>
              <a:endParaRPr lang="en-US" sz="1600" dirty="0">
                <a:solidFill>
                  <a:schemeClr val="bg1"/>
                </a:solidFill>
                <a:latin typeface="Futura Std Medium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80437" y="3748627"/>
            <a:ext cx="52635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263746"/>
                </a:solidFill>
                <a:latin typeface="Futura Std Medium"/>
              </a:rPr>
              <a:t>Travel Risk Brief</a:t>
            </a:r>
            <a:endParaRPr lang="en-US" sz="1600" dirty="0">
              <a:solidFill>
                <a:srgbClr val="263746"/>
              </a:solidFill>
              <a:latin typeface="Futura Std Medium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263746"/>
                </a:solidFill>
                <a:latin typeface="Futura Std Medium"/>
              </a:rPr>
              <a:t>Standing health and safety destination info </a:t>
            </a:r>
          </a:p>
          <a:p>
            <a:r>
              <a:rPr lang="en-US" sz="1600" b="1" dirty="0" smtClean="0">
                <a:solidFill>
                  <a:srgbClr val="263746"/>
                </a:solidFill>
                <a:latin typeface="Futura Std Medium"/>
              </a:rPr>
              <a:t>Pre Trip Evaluation</a:t>
            </a:r>
          </a:p>
          <a:p>
            <a:r>
              <a:rPr lang="en-US" sz="1600" dirty="0" smtClean="0">
                <a:solidFill>
                  <a:srgbClr val="263746"/>
                </a:solidFill>
                <a:latin typeface="Futura Std Medium"/>
              </a:rPr>
              <a:t>Identifies risk unique to your risk profile </a:t>
            </a:r>
            <a:endParaRPr lang="en-US" sz="1600" dirty="0">
              <a:solidFill>
                <a:srgbClr val="263746"/>
              </a:solidFill>
              <a:latin typeface="Futura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8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6"/>
          <a:stretch/>
        </p:blipFill>
        <p:spPr bwMode="auto">
          <a:xfrm>
            <a:off x="2707571" y="0"/>
            <a:ext cx="6495803" cy="433100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56624" y="2196907"/>
            <a:ext cx="4796426" cy="1184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60" dirty="0" smtClean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  <a:t>REACTIVE: </a:t>
            </a:r>
            <a:r>
              <a:rPr lang="en-US" sz="4400" b="1" spc="60" dirty="0" smtClean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  <a:t/>
            </a:r>
            <a:br>
              <a:rPr lang="en-US" sz="4400" b="1" spc="60" dirty="0" smtClean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</a:br>
            <a:r>
              <a:rPr lang="en-US" sz="3200" b="1" spc="60" dirty="0" smtClean="0">
                <a:solidFill>
                  <a:schemeClr val="bg1"/>
                </a:solidFill>
                <a:latin typeface="Futura Std Medium" pitchFamily="34" charset="0"/>
                <a:ea typeface="+mj-ea"/>
                <a:cs typeface="+mj-cs"/>
              </a:rPr>
              <a:t>ASSISTANCE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60" dirty="0" smtClean="0">
                <a:solidFill>
                  <a:schemeClr val="bg1"/>
                </a:solidFill>
                <a:latin typeface="Futura Std Medium" pitchFamily="34" charset="0"/>
                <a:ea typeface="+mj-ea"/>
                <a:cs typeface="+mj-cs"/>
              </a:rPr>
              <a:t>INSURANCE</a:t>
            </a:r>
            <a:endParaRPr kumimoji="0" lang="en-US" sz="3600" b="1" i="0" u="none" strike="noStrike" kern="1200" cap="none" spc="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210" y="224487"/>
            <a:ext cx="456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Futura Std Medium" pitchFamily="34" charset="0"/>
              </a:rPr>
              <a:t>REACTIVE ASSISTANCE SERVICES</a:t>
            </a:r>
            <a:endParaRPr lang="en-US" sz="20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67200" y="141514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0804" y="3605539"/>
            <a:ext cx="429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Medical Evacuation &amp;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Assistance Services</a:t>
            </a:r>
            <a:endParaRPr lang="en-US" sz="1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980" y="2789094"/>
            <a:ext cx="283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Emergency  and non-Emergency Travel Services</a:t>
            </a:r>
            <a:endParaRPr lang="en-US" sz="1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172200" y="2736633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55036" y="3584121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95432" y="1898827"/>
            <a:ext cx="275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Security Evacuation &amp;</a:t>
            </a:r>
            <a:b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Futura Std Medium" pitchFamily="34" charset="0"/>
              </a:rPr>
              <a:t>Assistance Services</a:t>
            </a:r>
            <a:endParaRPr lang="en-US" sz="1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938454" y="1865602"/>
            <a:ext cx="0" cy="566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543800" y="4171950"/>
            <a:ext cx="1474694" cy="895350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41" y="974876"/>
            <a:ext cx="1495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9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400800" y="-20209"/>
            <a:ext cx="2743200" cy="51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048" y="186024"/>
            <a:ext cx="6815418" cy="957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60" dirty="0" smtClean="0">
                <a:solidFill>
                  <a:schemeClr val="bg1"/>
                </a:solidFill>
                <a:latin typeface="Futura Std Medium" pitchFamily="34" charset="0"/>
                <a:ea typeface="+mj-ea"/>
                <a:cs typeface="+mj-cs"/>
              </a:rPr>
              <a:t>24/7 GLOBAL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60" dirty="0" smtClean="0">
                <a:solidFill>
                  <a:srgbClr val="FFAA55"/>
                </a:solidFill>
                <a:latin typeface="Futura Std Medium" pitchFamily="34" charset="0"/>
                <a:ea typeface="+mj-ea"/>
                <a:cs typeface="+mj-cs"/>
              </a:rPr>
              <a:t>RESPONSE CENTER</a:t>
            </a:r>
            <a:endParaRPr kumimoji="0" lang="en-US" sz="2400" b="1" i="0" u="none" strike="noStrike" kern="1200" cap="none" spc="60" normalizeH="0" baseline="0" noProof="0" dirty="0" smtClean="0">
              <a:ln>
                <a:noFill/>
              </a:ln>
              <a:solidFill>
                <a:srgbClr val="FFAA55"/>
              </a:solidFill>
              <a:effectLst/>
              <a:uLnTx/>
              <a:uFillTx/>
              <a:latin typeface="Futura Std Medium" pitchFamily="34" charset="0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3618" y="1137749"/>
            <a:ext cx="2339582" cy="2383865"/>
            <a:chOff x="631327" y="1034986"/>
            <a:chExt cx="1910921" cy="1927450"/>
          </a:xfrm>
        </p:grpSpPr>
        <p:sp>
          <p:nvSpPr>
            <p:cNvPr id="13" name="TextBox 12"/>
            <p:cNvSpPr txBox="1"/>
            <p:nvPr/>
          </p:nvSpPr>
          <p:spPr>
            <a:xfrm>
              <a:off x="631327" y="2377661"/>
              <a:ext cx="19109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F5A67"/>
                  </a:solidFill>
                  <a:latin typeface="Futura Std Medium" pitchFamily="34" charset="0"/>
                </a:rPr>
                <a:t>Global Presence, Local Solution</a:t>
              </a:r>
              <a:endParaRPr lang="en-US" sz="1600" b="1" dirty="0">
                <a:solidFill>
                  <a:srgbClr val="3F5A67"/>
                </a:solidFill>
                <a:latin typeface="Futura Std Medium" pitchFamily="34" charset="0"/>
              </a:endParaRPr>
            </a:p>
          </p:txBody>
        </p:sp>
        <p:pic>
          <p:nvPicPr>
            <p:cNvPr id="3" name="Picture 2" descr="C:\Users\Courtney Meyer\Desktop\On Call New PPT\08 December 2016 PPT\PPT Images\Icon P5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985" y="1034986"/>
              <a:ext cx="1437540" cy="1406466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6107586" y="2693024"/>
            <a:ext cx="303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F5A67"/>
                </a:solidFill>
                <a:latin typeface="Futura Std Medium" pitchFamily="34" charset="0"/>
              </a:rPr>
              <a:t>Providing Assistance </a:t>
            </a:r>
          </a:p>
          <a:p>
            <a:pPr algn="ctr"/>
            <a:r>
              <a:rPr lang="en-US" sz="1600" b="1" dirty="0" smtClean="0">
                <a:solidFill>
                  <a:srgbClr val="3F5A67"/>
                </a:solidFill>
                <a:latin typeface="Futura Std Medium" pitchFamily="34" charset="0"/>
              </a:rPr>
              <a:t>for Over Two Decades</a:t>
            </a:r>
            <a:endParaRPr lang="en-US" sz="1600" b="1" dirty="0">
              <a:solidFill>
                <a:srgbClr val="3F5A67"/>
              </a:solidFill>
              <a:latin typeface="Futura Std Medium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1750" y="3637515"/>
            <a:ext cx="434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AA55"/>
              </a:solidFill>
              <a:latin typeface="Futura Std Medium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pic>
        <p:nvPicPr>
          <p:cNvPr id="21" name="Picture 4" descr="C:\Users\Courtney Meyer\Desktop\On Call New PPT\08 December 2016 PPT\PPT Images\icons p9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9765" y="1137749"/>
            <a:ext cx="1631764" cy="1618166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375994" y="1137749"/>
            <a:ext cx="2344085" cy="1865044"/>
            <a:chOff x="3254075" y="1190296"/>
            <a:chExt cx="1943558" cy="1553219"/>
          </a:xfrm>
        </p:grpSpPr>
        <p:pic>
          <p:nvPicPr>
            <p:cNvPr id="20" name="Picture 2" descr="C:\Users\Courtney Meyer\Desktop\On Call New PPT\08 December 2016 PPT\PPT Images\Icons p6-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4075" y="1190296"/>
              <a:ext cx="1321684" cy="1293114"/>
            </a:xfrm>
            <a:prstGeom prst="rect">
              <a:avLst/>
            </a:prstGeom>
            <a:noFill/>
          </p:spPr>
        </p:pic>
        <p:pic>
          <p:nvPicPr>
            <p:cNvPr id="23" name="Picture 2" descr="C:\Users\Courtney Meyer\Desktop\On Call International\PPT Images\Icons_p8-02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53884" y="1282662"/>
              <a:ext cx="1243749" cy="1460853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2289757" y="2700956"/>
            <a:ext cx="4572000" cy="2600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Assistance Coordinators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Transportation Managers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Rescue Nurses</a:t>
            </a:r>
          </a:p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rgbClr val="FFAA55"/>
                </a:solidFill>
                <a:latin typeface="Futura Std Medium" pitchFamily="34" charset="0"/>
              </a:rPr>
              <a:t>Nurse Helpline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In-House and Staff Physicians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Nurse Case Managers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AA55"/>
                </a:solidFill>
                <a:latin typeface="Futura Std Medium" pitchFamily="34" charset="0"/>
              </a:rPr>
              <a:t>Global Security Specialists</a:t>
            </a:r>
          </a:p>
          <a:p>
            <a:pPr algn="ctr"/>
            <a:endParaRPr lang="en-US" sz="1600" b="1" dirty="0">
              <a:solidFill>
                <a:srgbClr val="FFAA55"/>
              </a:solidFill>
              <a:latin typeface="Futura Std Medium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63840" y="4352223"/>
            <a:ext cx="1280160" cy="822960"/>
          </a:xfrm>
          <a:prstGeom prst="rect">
            <a:avLst/>
          </a:prstGeom>
          <a:blipFill dpi="0" rotWithShape="1">
            <a:blip r:embed="rId7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66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560</Words>
  <Application>Microsoft Office PowerPoint</Application>
  <PresentationFormat>On-screen Show (16:9)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Futura Std Medium</vt:lpstr>
      <vt:lpstr>Geneva</vt:lpstr>
      <vt:lpstr>Arial</vt:lpstr>
      <vt:lpstr>Courier New</vt:lpstr>
      <vt:lpstr>Lucida Grande</vt:lpstr>
      <vt:lpstr>Calibri</vt:lpstr>
      <vt:lpstr>Office Theme</vt:lpstr>
      <vt:lpstr>ON CALL INTERNATIONAL GLOBAL ASSISTANCE &amp; INSURANCE PROGRAM   Administrators Training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 Call International</dc:creator>
  <cp:lastModifiedBy>Henisz,Marcia</cp:lastModifiedBy>
  <cp:revision>524</cp:revision>
  <dcterms:created xsi:type="dcterms:W3CDTF">2016-11-30T15:31:24Z</dcterms:created>
  <dcterms:modified xsi:type="dcterms:W3CDTF">2018-11-30T15:31:57Z</dcterms:modified>
</cp:coreProperties>
</file>